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22" d="100"/>
          <a:sy n="122" d="100"/>
        </p:scale>
        <p:origin x="-9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ylvaf\AppData\Roaming\Microsoft\Excel\gestantes%20nominal%2014-03-22%20(version%202).xlsb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ylvaf\AppData\Roaming\Microsoft\Excel\gestantes%20nominal%2014-03-22%20(version%202).xlsb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ylvaf\AppData\Roaming\Microsoft\Excel\gestantes%20nominal%2014-03-22%20(version%202).xlsb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Número de casos por GVE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Planilha1!$A$2:$A$18</c:f>
              <c:strCache>
                <c:ptCount val="17"/>
                <c:pt idx="0">
                  <c:v>Taubaté</c:v>
                </c:pt>
                <c:pt idx="1">
                  <c:v>Sorocaba</c:v>
                </c:pt>
                <c:pt idx="2">
                  <c:v>São José dos Campos</c:v>
                </c:pt>
                <c:pt idx="3">
                  <c:v>São João da Boa Vista</c:v>
                </c:pt>
                <c:pt idx="4">
                  <c:v>Santos</c:v>
                </c:pt>
                <c:pt idx="5">
                  <c:v>Santo André</c:v>
                </c:pt>
                <c:pt idx="6">
                  <c:v>Osasco</c:v>
                </c:pt>
                <c:pt idx="7">
                  <c:v>Mogi das Cruzes</c:v>
                </c:pt>
                <c:pt idx="8">
                  <c:v>Jales</c:v>
                </c:pt>
                <c:pt idx="9">
                  <c:v>Franco da Rocha</c:v>
                </c:pt>
                <c:pt idx="10">
                  <c:v>Capital</c:v>
                </c:pt>
                <c:pt idx="11">
                  <c:v>Campinas</c:v>
                </c:pt>
                <c:pt idx="12">
                  <c:v>Bauru</c:v>
                </c:pt>
                <c:pt idx="13">
                  <c:v>Barretos</c:v>
                </c:pt>
                <c:pt idx="14">
                  <c:v>Assis</c:v>
                </c:pt>
                <c:pt idx="15">
                  <c:v>Araraquara</c:v>
                </c:pt>
                <c:pt idx="16">
                  <c:v>Araçatuba</c:v>
                </c:pt>
              </c:strCache>
            </c:strRef>
          </c:cat>
          <c:val>
            <c:numRef>
              <c:f>Planilha1!$B$2:$B$18</c:f>
              <c:numCache>
                <c:formatCode>General</c:formatCode>
                <c:ptCount val="17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6</c:v>
                </c:pt>
                <c:pt idx="5">
                  <c:v>1</c:v>
                </c:pt>
                <c:pt idx="6">
                  <c:v>6</c:v>
                </c:pt>
                <c:pt idx="7">
                  <c:v>3</c:v>
                </c:pt>
                <c:pt idx="8">
                  <c:v>1</c:v>
                </c:pt>
                <c:pt idx="9">
                  <c:v>1</c:v>
                </c:pt>
                <c:pt idx="10">
                  <c:v>38</c:v>
                </c:pt>
                <c:pt idx="11">
                  <c:v>5</c:v>
                </c:pt>
                <c:pt idx="12">
                  <c:v>1</c:v>
                </c:pt>
                <c:pt idx="13">
                  <c:v>1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CF5-4634-9C43-2E177630743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17442816"/>
        <c:axId val="117449856"/>
      </c:barChart>
      <c:catAx>
        <c:axId val="1174428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17449856"/>
        <c:crosses val="autoZero"/>
        <c:auto val="1"/>
        <c:lblAlgn val="ctr"/>
        <c:lblOffset val="100"/>
        <c:noMultiLvlLbl val="0"/>
      </c:catAx>
      <c:valAx>
        <c:axId val="1174498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17442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Planilha2!$C$1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Planilha2!$B$2:$B$13</c:f>
              <c:strCache>
                <c:ptCount val="12"/>
                <c:pt idx="0">
                  <c:v>SAE DSTAIDS SANTANA MARCOS LUTEMBERG</c:v>
                </c:pt>
                <c:pt idx="1">
                  <c:v>SAE DSTAIDS HERBERT DE SOUZA BETINHO</c:v>
                </c:pt>
                <c:pt idx="2">
                  <c:v>SAE DSTAIDS CIDADE DUTRA</c:v>
                </c:pt>
                <c:pt idx="3">
                  <c:v>SAE DST AIDS SANTO AMARO</c:v>
                </c:pt>
                <c:pt idx="4">
                  <c:v>SAE DST AIDS PENHA</c:v>
                </c:pt>
                <c:pt idx="5">
                  <c:v>IRMANDADE SANTA CASA DE MISERICÓRDIA SÃO PAULO</c:v>
                </c:pt>
                <c:pt idx="6">
                  <c:v>INSTITUTO DE INFECTOLOGIA EMILIO RIBAS</c:v>
                </c:pt>
                <c:pt idx="7">
                  <c:v>INSTITUTO DA CRIANÇA HOSPITAL DAS CLINICAS DE SÃO PAULO</c:v>
                </c:pt>
                <c:pt idx="8">
                  <c:v>HOSPITAL DAS CLÍNICAS DE SÃO PAULO - FMUSP</c:v>
                </c:pt>
                <c:pt idx="9">
                  <c:v>ESCOLA PAULISTA DE MEDICINA UNIFESP</c:v>
                </c:pt>
                <c:pt idx="10">
                  <c:v>CENTRO DE REFERÊNCIA E TREINAMENTO DST/AIDS DE SÃO PAULO</c:v>
                </c:pt>
                <c:pt idx="11">
                  <c:v>CENTRO DE REFERÊNCIA DE DST/AIDS DE FIDELIS RIBEIRO</c:v>
                </c:pt>
              </c:strCache>
            </c:strRef>
          </c:cat>
          <c:val>
            <c:numRef>
              <c:f>Planilha2!$C$2:$C$13</c:f>
              <c:numCache>
                <c:formatCode>General</c:formatCode>
                <c:ptCount val="12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  <c:pt idx="4">
                  <c:v>1</c:v>
                </c:pt>
                <c:pt idx="5">
                  <c:v>3</c:v>
                </c:pt>
                <c:pt idx="6">
                  <c:v>10</c:v>
                </c:pt>
                <c:pt idx="7">
                  <c:v>3</c:v>
                </c:pt>
                <c:pt idx="8">
                  <c:v>8</c:v>
                </c:pt>
                <c:pt idx="9">
                  <c:v>2</c:v>
                </c:pt>
                <c:pt idx="10">
                  <c:v>3</c:v>
                </c:pt>
                <c:pt idx="11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9CF-458C-8762-2818CB32D79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17789440"/>
        <c:axId val="117792128"/>
      </c:barChart>
      <c:catAx>
        <c:axId val="117789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17792128"/>
        <c:crosses val="autoZero"/>
        <c:auto val="1"/>
        <c:lblAlgn val="ctr"/>
        <c:lblOffset val="100"/>
        <c:noMultiLvlLbl val="0"/>
      </c:catAx>
      <c:valAx>
        <c:axId val="1177921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17789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Total: 295</a:t>
            </a:r>
          </a:p>
        </c:rich>
      </c:tx>
      <c:layout/>
      <c:overlay val="0"/>
    </c:title>
    <c:autoTitleDeleted val="0"/>
    <c:pivotFmts>
      <c:pivotFmt>
        <c:idx val="0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pt-BR"/>
            </a:p>
          </c:txPr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1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pt-BR"/>
            </a:p>
          </c:txPr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2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pt-BR"/>
            </a:p>
          </c:txPr>
          <c:showLegendKey val="0"/>
          <c:showVal val="1"/>
          <c:showCatName val="0"/>
          <c:showSerName val="0"/>
          <c:showPercent val="0"/>
          <c:showBubbleSize val="0"/>
        </c:dLbl>
      </c:pivotFmt>
    </c:pivotFmts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v>Total</c:v>
          </c:tx>
          <c:explosion val="25"/>
          <c:dLbls>
            <c:txPr>
              <a:bodyPr/>
              <a:lstStyle/>
              <a:p>
                <a:pPr>
                  <a:defRPr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Lit>
              <c:ptCount val="3"/>
              <c:pt idx="0">
                <c:v>AVALIAR</c:v>
              </c:pt>
              <c:pt idx="1">
                <c:v>CRIANÇA EXPOSTA</c:v>
              </c:pt>
              <c:pt idx="2">
                <c:v>NÃO AVALIAR</c:v>
              </c:pt>
            </c:strLit>
          </c:cat>
          <c:val>
            <c:numLit>
              <c:formatCode>General</c:formatCode>
              <c:ptCount val="3"/>
              <c:pt idx="0">
                <c:v>184</c:v>
              </c:pt>
              <c:pt idx="1">
                <c:v>68</c:v>
              </c:pt>
              <c:pt idx="2">
                <c:v>43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  <c:extLst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[gestantes nominal 14-03-22 (version 2).xlsb]Plan6!Tabela dinâmica3</c:name>
    <c:fmtId val="3"/>
  </c:pivotSource>
  <c:chart>
    <c:autoTitleDeleted val="1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</c:pivotFmts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Plan6!$B$3:$B$4</c:f>
              <c:strCache>
                <c:ptCount val="1"/>
                <c:pt idx="0">
                  <c:v>AVALIAR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Plan6!$A$5:$A$29</c:f>
              <c:strCache>
                <c:ptCount val="24"/>
                <c:pt idx="0">
                  <c:v>Taubaté</c:v>
                </c:pt>
                <c:pt idx="1">
                  <c:v>Sorocaba</c:v>
                </c:pt>
                <c:pt idx="2">
                  <c:v>São José dos Campos</c:v>
                </c:pt>
                <c:pt idx="3">
                  <c:v>São José do Rio Preto </c:v>
                </c:pt>
                <c:pt idx="4">
                  <c:v>São José do Rio Preto</c:v>
                </c:pt>
                <c:pt idx="5">
                  <c:v>São João da Boa Vista</c:v>
                </c:pt>
                <c:pt idx="6">
                  <c:v>Santos</c:v>
                </c:pt>
                <c:pt idx="7">
                  <c:v>Santo André</c:v>
                </c:pt>
                <c:pt idx="8">
                  <c:v>Ribeirão Preto</c:v>
                </c:pt>
                <c:pt idx="9">
                  <c:v>Presidente Prudente</c:v>
                </c:pt>
                <c:pt idx="10">
                  <c:v>Piracicaba</c:v>
                </c:pt>
                <c:pt idx="11">
                  <c:v>Osasco</c:v>
                </c:pt>
                <c:pt idx="12">
                  <c:v>Osaco</c:v>
                </c:pt>
                <c:pt idx="13">
                  <c:v>Jales</c:v>
                </c:pt>
                <c:pt idx="14">
                  <c:v>Franco da Rocha</c:v>
                </c:pt>
                <c:pt idx="15">
                  <c:v>Franca</c:v>
                </c:pt>
                <c:pt idx="16">
                  <c:v>Caraguatatuba</c:v>
                </c:pt>
                <c:pt idx="17">
                  <c:v>Capital</c:v>
                </c:pt>
                <c:pt idx="18">
                  <c:v>Campinas</c:v>
                </c:pt>
                <c:pt idx="19">
                  <c:v>Botucatu</c:v>
                </c:pt>
                <c:pt idx="20">
                  <c:v>Bauru</c:v>
                </c:pt>
                <c:pt idx="21">
                  <c:v>Barretos</c:v>
                </c:pt>
                <c:pt idx="22">
                  <c:v>Araraquara</c:v>
                </c:pt>
                <c:pt idx="23">
                  <c:v>Araçatuba</c:v>
                </c:pt>
              </c:strCache>
            </c:strRef>
          </c:cat>
          <c:val>
            <c:numRef>
              <c:f>Plan6!$B$5:$B$29</c:f>
              <c:numCache>
                <c:formatCode>General</c:formatCode>
                <c:ptCount val="24"/>
                <c:pt idx="0">
                  <c:v>1</c:v>
                </c:pt>
                <c:pt idx="1">
                  <c:v>11</c:v>
                </c:pt>
                <c:pt idx="2">
                  <c:v>6</c:v>
                </c:pt>
                <c:pt idx="3">
                  <c:v>2</c:v>
                </c:pt>
                <c:pt idx="4">
                  <c:v>4</c:v>
                </c:pt>
                <c:pt idx="5">
                  <c:v>2</c:v>
                </c:pt>
                <c:pt idx="6">
                  <c:v>20</c:v>
                </c:pt>
                <c:pt idx="7">
                  <c:v>11</c:v>
                </c:pt>
                <c:pt idx="8">
                  <c:v>12</c:v>
                </c:pt>
                <c:pt idx="9">
                  <c:v>2</c:v>
                </c:pt>
                <c:pt idx="10">
                  <c:v>9</c:v>
                </c:pt>
                <c:pt idx="11">
                  <c:v>14</c:v>
                </c:pt>
                <c:pt idx="12">
                  <c:v>1</c:v>
                </c:pt>
                <c:pt idx="13">
                  <c:v>1</c:v>
                </c:pt>
                <c:pt idx="14">
                  <c:v>3</c:v>
                </c:pt>
                <c:pt idx="15">
                  <c:v>3</c:v>
                </c:pt>
                <c:pt idx="16">
                  <c:v>2</c:v>
                </c:pt>
                <c:pt idx="17">
                  <c:v>48</c:v>
                </c:pt>
                <c:pt idx="18">
                  <c:v>18</c:v>
                </c:pt>
                <c:pt idx="19">
                  <c:v>2</c:v>
                </c:pt>
                <c:pt idx="20">
                  <c:v>8</c:v>
                </c:pt>
                <c:pt idx="21">
                  <c:v>2</c:v>
                </c:pt>
                <c:pt idx="22">
                  <c:v>1</c:v>
                </c:pt>
                <c:pt idx="2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7836032"/>
        <c:axId val="117854208"/>
      </c:barChart>
      <c:catAx>
        <c:axId val="117836032"/>
        <c:scaling>
          <c:orientation val="minMax"/>
        </c:scaling>
        <c:delete val="0"/>
        <c:axPos val="l"/>
        <c:majorTickMark val="out"/>
        <c:minorTickMark val="none"/>
        <c:tickLblPos val="nextTo"/>
        <c:crossAx val="117854208"/>
        <c:crosses val="autoZero"/>
        <c:auto val="1"/>
        <c:lblAlgn val="ctr"/>
        <c:lblOffset val="100"/>
        <c:noMultiLvlLbl val="0"/>
      </c:catAx>
      <c:valAx>
        <c:axId val="11785420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178360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</c:extLst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[gestantes nominal 14-03-22 (version 2).xlsb]Plan8!Tabela dinâmica5</c:name>
    <c:fmtId val="3"/>
  </c:pivotSource>
  <c:chart>
    <c:autoTitleDeleted val="1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</c:pivotFmts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Plan8!$B$3:$B$4</c:f>
              <c:strCache>
                <c:ptCount val="1"/>
                <c:pt idx="0">
                  <c:v>AVALIAR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Plan8!$A$5:$A$20</c:f>
              <c:strCache>
                <c:ptCount val="15"/>
                <c:pt idx="0">
                  <c:v>Centro de Referência de DST/Aids de Cidade Líder II S</c:v>
                </c:pt>
                <c:pt idx="1">
                  <c:v>Centro de Referência de DST/Aids de Fidelis Ribeiro S</c:v>
                </c:pt>
                <c:pt idx="2">
                  <c:v>Centro de Referência de DST/Aids de Vila Prudente S</c:v>
                </c:pt>
                <c:pt idx="3">
                  <c:v>Hospital das Clínicas de São Paulo - FMUSP</c:v>
                </c:pt>
                <c:pt idx="4">
                  <c:v>Irmandade da Santa Casa de Misericórdia de São Paulo - ISCMSP</c:v>
                </c:pt>
                <c:pt idx="5">
                  <c:v>SAE DST AIDS M Boi Mirim</c:v>
                </c:pt>
                <c:pt idx="6">
                  <c:v>SAE DST AIDS PENHA</c:v>
                </c:pt>
                <c:pt idx="7">
                  <c:v>SAE DST AIDS SANTO AMARO</c:v>
                </c:pt>
                <c:pt idx="8">
                  <c:v>SAE DST/AIDS NOSSA SENHORA DO Ó</c:v>
                </c:pt>
                <c:pt idx="9">
                  <c:v>SAE DSTAIDS Cidade Dutra</c:v>
                </c:pt>
                <c:pt idx="10">
                  <c:v>SAE DSTAIDS HERBERT DE SOUZA BETINHO</c:v>
                </c:pt>
                <c:pt idx="11">
                  <c:v>SAE DSTAIDS Santana Marcos Lutemberg</c:v>
                </c:pt>
                <c:pt idx="12">
                  <c:v>SAE DSTAIDS  Campos Eliseos</c:v>
                </c:pt>
                <c:pt idx="13">
                  <c:v>SAE DSTAIDS Jardim Mitsutani</c:v>
                </c:pt>
                <c:pt idx="14">
                  <c:v>SAE Lapa Paulo Cesar Bonfim</c:v>
                </c:pt>
              </c:strCache>
            </c:strRef>
          </c:cat>
          <c:val>
            <c:numRef>
              <c:f>Plan8!$B$5:$B$20</c:f>
              <c:numCache>
                <c:formatCode>General</c:formatCode>
                <c:ptCount val="15"/>
                <c:pt idx="0">
                  <c:v>5</c:v>
                </c:pt>
                <c:pt idx="1">
                  <c:v>5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5</c:v>
                </c:pt>
                <c:pt idx="6">
                  <c:v>1</c:v>
                </c:pt>
                <c:pt idx="7">
                  <c:v>1</c:v>
                </c:pt>
                <c:pt idx="8">
                  <c:v>5</c:v>
                </c:pt>
                <c:pt idx="9">
                  <c:v>8</c:v>
                </c:pt>
                <c:pt idx="10">
                  <c:v>3</c:v>
                </c:pt>
                <c:pt idx="11">
                  <c:v>2</c:v>
                </c:pt>
                <c:pt idx="12">
                  <c:v>2</c:v>
                </c:pt>
                <c:pt idx="13">
                  <c:v>5</c:v>
                </c:pt>
                <c:pt idx="14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7891072"/>
        <c:axId val="117892608"/>
      </c:barChart>
      <c:catAx>
        <c:axId val="117891072"/>
        <c:scaling>
          <c:orientation val="minMax"/>
        </c:scaling>
        <c:delete val="0"/>
        <c:axPos val="l"/>
        <c:majorTickMark val="out"/>
        <c:minorTickMark val="none"/>
        <c:tickLblPos val="nextTo"/>
        <c:crossAx val="117892608"/>
        <c:crosses val="autoZero"/>
        <c:auto val="1"/>
        <c:lblAlgn val="ctr"/>
        <c:lblOffset val="100"/>
        <c:noMultiLvlLbl val="0"/>
      </c:catAx>
      <c:valAx>
        <c:axId val="11789260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178910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57AA6CE-F11D-40AA-B8EE-B3CBF9F4D7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8F013008-4BF7-454B-8400-CEC918A722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266BC430-FD14-473A-84B2-9D9D4A6EC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187F-D1C4-4780-AE80-FAA103F1E12A}" type="datetimeFigureOut">
              <a:rPr lang="pt-BR" smtClean="0"/>
              <a:t>28/03/2022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A954A830-2F57-461A-AC17-6CDC1ABA0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78D2317C-BFEE-417F-8E57-5D5E65C2E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D8D1D-702F-4B2D-B902-B5F78D5A34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202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F1A1786-80EB-4F2E-A5BB-70B6C45D1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BFF9425C-6760-40D3-BECD-E77150BEEB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16759EF9-7663-4BE5-96EB-53E39836F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187F-D1C4-4780-AE80-FAA103F1E12A}" type="datetimeFigureOut">
              <a:rPr lang="pt-BR" smtClean="0"/>
              <a:t>28/03/2022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B3154F00-BC07-4202-9077-D2E03B732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6D909984-935F-46DA-8BB0-91DAF306E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D8D1D-702F-4B2D-B902-B5F78D5A34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9328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09065615-AC6B-45E0-B238-2385986A83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60722886-B471-4078-A175-3E329ACE0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FB9559FF-68B7-4140-846D-EED9F0E7E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187F-D1C4-4780-AE80-FAA103F1E12A}" type="datetimeFigureOut">
              <a:rPr lang="pt-BR" smtClean="0"/>
              <a:t>28/03/2022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35F689EA-7648-4A55-AAEC-CF92F26FD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094914F3-CFBC-4444-8976-0A7B64F1A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D8D1D-702F-4B2D-B902-B5F78D5A34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476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4F525A5-B635-401C-AFD9-0C059AFE0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A7D2BB65-C1D2-4683-BDE2-D99CDD903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FB007D5A-233E-4F7A-968E-264E92888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187F-D1C4-4780-AE80-FAA103F1E12A}" type="datetimeFigureOut">
              <a:rPr lang="pt-BR" smtClean="0"/>
              <a:t>28/03/2022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A1A86EA6-D9CF-4135-8CCA-E3E24DA0C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89967760-A472-4810-8C89-AA9F885A1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D8D1D-702F-4B2D-B902-B5F78D5A34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1169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3158966-6270-47AD-9ABA-EF2F4B2E2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B0B2CFF1-A0CC-41DD-8E6A-9E5A68C4F8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3AD2E670-CFB5-40B9-9E71-8AA37A4B0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187F-D1C4-4780-AE80-FAA103F1E12A}" type="datetimeFigureOut">
              <a:rPr lang="pt-BR" smtClean="0"/>
              <a:t>28/03/2022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9C3E6169-99E8-439D-9738-3D9674EA3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E213D77A-0C64-4327-A13D-90AC2DF55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D8D1D-702F-4B2D-B902-B5F78D5A34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8755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A628296-DC7C-4E8C-B7E5-9174F861D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2DE2C36D-19B1-4001-8035-0ECA76D087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10E3EBD0-9DC8-4AE6-8672-56A7AAC8BC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1BD490F3-758D-4AEF-9F0F-F49C88425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187F-D1C4-4780-AE80-FAA103F1E12A}" type="datetimeFigureOut">
              <a:rPr lang="pt-BR" smtClean="0"/>
              <a:t>28/03/2022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4CFD4DA8-3DDA-4E69-80CA-F6543441C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8D1F5540-ECAF-4781-A483-8387DEC02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D8D1D-702F-4B2D-B902-B5F78D5A34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800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407D62F-9A1C-4710-B71A-06FC3FD2A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A7EB3E2C-F85C-4530-BC15-98B942A8AB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79A58CC3-D667-4092-86D1-39B0E14731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="" xmlns:a16="http://schemas.microsoft.com/office/drawing/2014/main" id="{FF5D1DBF-43E4-4666-ABA7-087BDCFA08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48C3D9F7-BE46-4DE5-8ACF-B01284FE8C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="" xmlns:a16="http://schemas.microsoft.com/office/drawing/2014/main" id="{024589B5-AFA9-4B73-953A-2A5F97C62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187F-D1C4-4780-AE80-FAA103F1E12A}" type="datetimeFigureOut">
              <a:rPr lang="pt-BR" smtClean="0"/>
              <a:t>28/03/2022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="" xmlns:a16="http://schemas.microsoft.com/office/drawing/2014/main" id="{E6A9370D-AAAD-4C6A-A3AC-B43141F80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="" xmlns:a16="http://schemas.microsoft.com/office/drawing/2014/main" id="{D8A715A2-A7C3-48C3-92BB-C12D864DE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D8D1D-702F-4B2D-B902-B5F78D5A34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0971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C4FB86E-56E4-448F-89E2-BFEB1BE54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2F3E6EBF-B8FC-4A07-82A2-C848400F3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187F-D1C4-4780-AE80-FAA103F1E12A}" type="datetimeFigureOut">
              <a:rPr lang="pt-BR" smtClean="0"/>
              <a:t>28/03/2022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27E3539F-D8B8-46B1-B4F8-7DC3F740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C90C0D56-0371-48B3-A703-D55DB5997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D8D1D-702F-4B2D-B902-B5F78D5A34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7405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="" xmlns:a16="http://schemas.microsoft.com/office/drawing/2014/main" id="{D72B5641-4C3F-4EA0-A763-AE5EF25BF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187F-D1C4-4780-AE80-FAA103F1E12A}" type="datetimeFigureOut">
              <a:rPr lang="pt-BR" smtClean="0"/>
              <a:t>28/03/2022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="" xmlns:a16="http://schemas.microsoft.com/office/drawing/2014/main" id="{B683A62B-F685-4C51-A949-3BB79C32F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="" xmlns:a16="http://schemas.microsoft.com/office/drawing/2014/main" id="{EF3EB885-EB2A-4CCE-9BF7-663B359F0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D8D1D-702F-4B2D-B902-B5F78D5A34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5359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E03FC28-2E9B-44B6-8591-01055F58D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77CAAF9D-02CC-495A-B992-F4BE1E37ED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4E0BF9A5-1F4A-4154-9174-DC5C66A542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2ACD0C42-6ECD-4F39-9C4A-3F6EB1AF5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187F-D1C4-4780-AE80-FAA103F1E12A}" type="datetimeFigureOut">
              <a:rPr lang="pt-BR" smtClean="0"/>
              <a:t>28/03/2022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2066DC58-43EA-464B-9318-45685A60A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C28D0DA4-5B8F-4632-95AB-E982CC64A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D8D1D-702F-4B2D-B902-B5F78D5A34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8926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BECE56A-D1A9-4B68-953F-310907DBB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="" xmlns:a16="http://schemas.microsoft.com/office/drawing/2014/main" id="{23C9AC7E-B8E0-49DB-BFC9-16251377CD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B3D47B16-F3BC-43FE-A34D-2C5061740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EFA9B832-B328-46DF-B6BE-7328DE912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187F-D1C4-4780-AE80-FAA103F1E12A}" type="datetimeFigureOut">
              <a:rPr lang="pt-BR" smtClean="0"/>
              <a:t>28/03/2022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BBA8D649-AF79-4A5B-AC4E-4A18C9BF2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D4B690D0-5A64-4F08-9C9E-B9CE79E15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D8D1D-702F-4B2D-B902-B5F78D5A34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333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="" xmlns:a16="http://schemas.microsoft.com/office/drawing/2014/main" id="{F21CF054-69A2-437A-92D7-2A98276F4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3190EB1F-A46B-4900-B299-D7E7360895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03B00A5C-FF3F-46C4-8536-9E58134AEF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0187F-D1C4-4780-AE80-FAA103F1E12A}" type="datetimeFigureOut">
              <a:rPr lang="pt-BR" smtClean="0"/>
              <a:t>28/03/2022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B923161A-C80E-4F98-A93F-72F991805F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9F7FF0BB-BBF9-47D4-BB45-97DF70FDCB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D8D1D-702F-4B2D-B902-B5F78D5A34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9378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C837EFD-F313-4C99-B10E-4C73DBB6BF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28419"/>
            <a:ext cx="9144000" cy="2387600"/>
          </a:xfrm>
        </p:spPr>
        <p:txBody>
          <a:bodyPr>
            <a:normAutofit/>
          </a:bodyPr>
          <a:lstStyle/>
          <a:p>
            <a:r>
              <a:rPr lang="pt-B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Investigação de crianças com CV detectável ou em abandono de TARV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9FFAF640-67E8-4339-A06B-2F15DFC108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96124" y="4492788"/>
            <a:ext cx="9144000" cy="1655762"/>
          </a:xfrm>
        </p:spPr>
        <p:txBody>
          <a:bodyPr>
            <a:normAutofit/>
          </a:bodyPr>
          <a:lstStyle/>
          <a:p>
            <a:pPr algn="l"/>
            <a:r>
              <a:rPr lang="pt-BR" dirty="0"/>
              <a:t>Abrangência: Estado de São Paulo</a:t>
            </a:r>
          </a:p>
          <a:p>
            <a:pPr algn="l"/>
            <a:r>
              <a:rPr lang="pt-BR" dirty="0"/>
              <a:t>Fonte: SIMC</a:t>
            </a:r>
          </a:p>
          <a:p>
            <a:pPr algn="l"/>
            <a:r>
              <a:rPr lang="pt-BR" dirty="0"/>
              <a:t>Referência: 07/03/2022 (última atualização)</a:t>
            </a:r>
          </a:p>
          <a:p>
            <a:pPr algn="l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47605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4E55E8D-170F-45B4-BFE6-FBB892E10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Contextualização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BB7A137E-E193-4D6C-890C-3260E794F8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Ministério da Saúde</a:t>
            </a:r>
          </a:p>
          <a:p>
            <a:pPr lvl="1"/>
            <a:r>
              <a:rPr lang="pt-BR" dirty="0"/>
              <a:t>Investigação de crianças com CV detectável</a:t>
            </a:r>
          </a:p>
          <a:p>
            <a:pPr lvl="1"/>
            <a:r>
              <a:rPr lang="pt-BR" dirty="0"/>
              <a:t>Diagnóstico situacional (questionário para avaliação psicossocial)</a:t>
            </a:r>
          </a:p>
          <a:p>
            <a:pPr lvl="1"/>
            <a:r>
              <a:rPr lang="pt-BR" dirty="0"/>
              <a:t>Ação conjunta com a Secretaria Nacional de Assistência Social</a:t>
            </a:r>
          </a:p>
          <a:p>
            <a:r>
              <a:rPr lang="pt-BR" dirty="0"/>
              <a:t>Investimento em ações de monitoramento clínico (SIMC)</a:t>
            </a:r>
          </a:p>
          <a:p>
            <a:pPr lvl="1"/>
            <a:r>
              <a:rPr lang="pt-BR" dirty="0"/>
              <a:t>Ampliação para a investigação com alta vulnerabilidade clínica </a:t>
            </a:r>
          </a:p>
          <a:p>
            <a:pPr marL="457200" lvl="1" indent="0">
              <a:buNone/>
            </a:pPr>
            <a:r>
              <a:rPr lang="pt-BR" dirty="0"/>
              <a:t>    (CV detectável e em abandono de </a:t>
            </a:r>
            <a:r>
              <a:rPr lang="pt-BR"/>
              <a:t>tratamento)</a:t>
            </a:r>
          </a:p>
          <a:p>
            <a:pPr marL="457200" lvl="1" indent="0">
              <a:buNone/>
            </a:pP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77606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4">
            <a:extLst>
              <a:ext uri="{FF2B5EF4-FFF2-40B4-BE49-F238E27FC236}">
                <a16:creationId xmlns="" xmlns:a16="http://schemas.microsoft.com/office/drawing/2014/main" id="{5352E9A5-52B0-476E-978D-CBEE53E61F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2001363"/>
              </p:ext>
            </p:extLst>
          </p:nvPr>
        </p:nvGraphicFramePr>
        <p:xfrm>
          <a:off x="438347" y="444007"/>
          <a:ext cx="6852789" cy="4879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818">
                  <a:extLst>
                    <a:ext uri="{9D8B030D-6E8A-4147-A177-3AD203B41FA5}">
                      <a16:colId xmlns="" xmlns:a16="http://schemas.microsoft.com/office/drawing/2014/main" val="1289359714"/>
                    </a:ext>
                  </a:extLst>
                </a:gridCol>
                <a:gridCol w="489404">
                  <a:extLst>
                    <a:ext uri="{9D8B030D-6E8A-4147-A177-3AD203B41FA5}">
                      <a16:colId xmlns="" xmlns:a16="http://schemas.microsoft.com/office/drawing/2014/main" val="681175997"/>
                    </a:ext>
                  </a:extLst>
                </a:gridCol>
                <a:gridCol w="2203818">
                  <a:extLst>
                    <a:ext uri="{9D8B030D-6E8A-4147-A177-3AD203B41FA5}">
                      <a16:colId xmlns="" xmlns:a16="http://schemas.microsoft.com/office/drawing/2014/main" val="3686651855"/>
                    </a:ext>
                  </a:extLst>
                </a:gridCol>
                <a:gridCol w="545108">
                  <a:extLst>
                    <a:ext uri="{9D8B030D-6E8A-4147-A177-3AD203B41FA5}">
                      <a16:colId xmlns="" xmlns:a16="http://schemas.microsoft.com/office/drawing/2014/main" val="1454252022"/>
                    </a:ext>
                  </a:extLst>
                </a:gridCol>
                <a:gridCol w="1410641">
                  <a:extLst>
                    <a:ext uri="{9D8B030D-6E8A-4147-A177-3AD203B41FA5}">
                      <a16:colId xmlns="" xmlns:a16="http://schemas.microsoft.com/office/drawing/2014/main" val="1022013100"/>
                    </a:ext>
                  </a:extLst>
                </a:gridCol>
              </a:tblGrid>
              <a:tr h="0">
                <a:tc rowSpan="4">
                  <a:txBody>
                    <a:bodyPr/>
                    <a:lstStyle/>
                    <a:p>
                      <a:r>
                        <a:rPr lang="pt-BR" b="0" dirty="0"/>
                        <a:t>CV detectável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 rowSpan="4">
                  <a:txBody>
                    <a:bodyPr/>
                    <a:lstStyle/>
                    <a:p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b="0" dirty="0" err="1">
                          <a:solidFill>
                            <a:schemeClr val="tx1"/>
                          </a:solidFill>
                        </a:rPr>
                        <a:t>Dup</a:t>
                      </a:r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. (CV ND)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Não avaliar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35685935"/>
                  </a:ext>
                </a:extLst>
              </a:tr>
              <a:tr h="482715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/>
                        <a:t>ND recente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b="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b="0" dirty="0"/>
                        <a:t>Acompanhar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56240812"/>
                  </a:ext>
                </a:extLst>
              </a:tr>
              <a:tr h="482715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/>
                        <a:t>Troca TARV recente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b="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b="0" dirty="0"/>
                        <a:t>Acompanhar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82174397"/>
                  </a:ext>
                </a:extLst>
              </a:tr>
              <a:tr h="482715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b="0" dirty="0"/>
                        <a:t>CV detectável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b="0" dirty="0"/>
                        <a:t>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b="0" dirty="0"/>
                        <a:t>Avaliar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46338849"/>
                  </a:ext>
                </a:extLst>
              </a:tr>
              <a:tr h="482715">
                <a:tc rowSpan="6"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bg1"/>
                          </a:solidFill>
                        </a:rPr>
                        <a:t>Abandono de TARV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 rowSpan="6">
                  <a:txBody>
                    <a:bodyPr/>
                    <a:lstStyle/>
                    <a:p>
                      <a:r>
                        <a:rPr lang="pt-BR" dirty="0"/>
                        <a:t>68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err="1"/>
                        <a:t>Dup</a:t>
                      </a:r>
                      <a:r>
                        <a:rPr lang="pt-BR" dirty="0"/>
                        <a:t> (regulares)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7*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Não avaliar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54477458"/>
                  </a:ext>
                </a:extLst>
              </a:tr>
              <a:tr h="482715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Adulto óbito (2014)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Não avaliar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24950217"/>
                  </a:ext>
                </a:extLst>
              </a:tr>
              <a:tr h="482715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Criança óbito (2021)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Não avaliar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25665839"/>
                  </a:ext>
                </a:extLst>
              </a:tr>
              <a:tr h="275837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Adulto?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Avaliar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76161762"/>
                  </a:ext>
                </a:extLst>
              </a:tr>
              <a:tr h="333806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Investigação TV?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9*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Avaliar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95416951"/>
                  </a:ext>
                </a:extLst>
              </a:tr>
              <a:tr h="88548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Abandono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Avaliar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46695601"/>
                  </a:ext>
                </a:extLst>
              </a:tr>
            </a:tbl>
          </a:graphicData>
        </a:graphic>
      </p:graphicFrame>
      <p:sp>
        <p:nvSpPr>
          <p:cNvPr id="7" name="Chave Direita 6">
            <a:extLst>
              <a:ext uri="{FF2B5EF4-FFF2-40B4-BE49-F238E27FC236}">
                <a16:creationId xmlns="" xmlns:a16="http://schemas.microsoft.com/office/drawing/2014/main" id="{F6358067-3A57-4708-B9B5-6CC2FB128042}"/>
              </a:ext>
            </a:extLst>
          </p:cNvPr>
          <p:cNvSpPr/>
          <p:nvPr/>
        </p:nvSpPr>
        <p:spPr>
          <a:xfrm>
            <a:off x="7487174" y="2332809"/>
            <a:ext cx="194703" cy="1335428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="" xmlns:a16="http://schemas.microsoft.com/office/drawing/2014/main" id="{89913E3E-CF05-4468-8DF2-E8FC0BC621ED}"/>
              </a:ext>
            </a:extLst>
          </p:cNvPr>
          <p:cNvSpPr txBox="1"/>
          <p:nvPr/>
        </p:nvSpPr>
        <p:spPr>
          <a:xfrm>
            <a:off x="8013721" y="2592597"/>
            <a:ext cx="31400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Lançamos os óbitos</a:t>
            </a:r>
          </a:p>
          <a:p>
            <a:r>
              <a:rPr lang="pt-BR" dirty="0"/>
              <a:t>Necessário limpar duplicidades</a:t>
            </a:r>
          </a:p>
          <a:p>
            <a:r>
              <a:rPr lang="pt-BR" dirty="0"/>
              <a:t>                      (unificar cadastros)</a:t>
            </a:r>
          </a:p>
        </p:txBody>
      </p:sp>
      <p:sp>
        <p:nvSpPr>
          <p:cNvPr id="9" name="Chave Direita 8">
            <a:extLst>
              <a:ext uri="{FF2B5EF4-FFF2-40B4-BE49-F238E27FC236}">
                <a16:creationId xmlns="" xmlns:a16="http://schemas.microsoft.com/office/drawing/2014/main" id="{C6E153DC-B20A-497D-8B74-3E8FE97EAEFF}"/>
              </a:ext>
            </a:extLst>
          </p:cNvPr>
          <p:cNvSpPr/>
          <p:nvPr/>
        </p:nvSpPr>
        <p:spPr>
          <a:xfrm>
            <a:off x="7505708" y="510842"/>
            <a:ext cx="176169" cy="303813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="" xmlns:a16="http://schemas.microsoft.com/office/drawing/2014/main" id="{1245112A-B98A-40FA-B580-CC800F9119DF}"/>
              </a:ext>
            </a:extLst>
          </p:cNvPr>
          <p:cNvSpPr txBox="1"/>
          <p:nvPr/>
        </p:nvSpPr>
        <p:spPr>
          <a:xfrm>
            <a:off x="8013721" y="444007"/>
            <a:ext cx="31400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Necessário limpar duplicidades</a:t>
            </a:r>
          </a:p>
          <a:p>
            <a:r>
              <a:rPr lang="pt-BR" dirty="0"/>
              <a:t>                      (unificar cadastros)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="" xmlns:a16="http://schemas.microsoft.com/office/drawing/2014/main" id="{E0A68C8E-071C-4EB7-8BDA-7D38AC9E3960}"/>
              </a:ext>
            </a:extLst>
          </p:cNvPr>
          <p:cNvSpPr txBox="1"/>
          <p:nvPr/>
        </p:nvSpPr>
        <p:spPr>
          <a:xfrm>
            <a:off x="2490430" y="5843045"/>
            <a:ext cx="79414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00" dirty="0"/>
              <a:t>Mínimo de 81 casos para avaliar a necessidade de intervenção</a:t>
            </a:r>
          </a:p>
          <a:p>
            <a:pPr algn="ctr"/>
            <a:r>
              <a:rPr lang="pt-BR" sz="2400" dirty="0"/>
              <a:t> (questionário e mudança de status)</a:t>
            </a:r>
          </a:p>
        </p:txBody>
      </p:sp>
      <p:sp>
        <p:nvSpPr>
          <p:cNvPr id="6" name="Balão de Fala: Retângulo com Cantos Arredondados 5">
            <a:extLst>
              <a:ext uri="{FF2B5EF4-FFF2-40B4-BE49-F238E27FC236}">
                <a16:creationId xmlns="" xmlns:a16="http://schemas.microsoft.com/office/drawing/2014/main" id="{8FD6EC82-3DE7-43B1-BAEE-14A09F38DBD0}"/>
              </a:ext>
            </a:extLst>
          </p:cNvPr>
          <p:cNvSpPr/>
          <p:nvPr/>
        </p:nvSpPr>
        <p:spPr>
          <a:xfrm>
            <a:off x="7761767" y="1220315"/>
            <a:ext cx="914400" cy="612648"/>
          </a:xfrm>
          <a:prstGeom prst="wedgeRoundRectCallout">
            <a:avLst>
              <a:gd name="adj1" fmla="val -92926"/>
              <a:gd name="adj2" fmla="val -8656"/>
              <a:gd name="adj3" fmla="val 16667"/>
            </a:avLst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rgbClr val="FF0000"/>
                </a:solidFill>
              </a:rPr>
              <a:t>31</a:t>
            </a:r>
          </a:p>
        </p:txBody>
      </p:sp>
      <p:sp>
        <p:nvSpPr>
          <p:cNvPr id="11" name="Balão de Fala: Retângulo com Cantos Arredondados 10">
            <a:extLst>
              <a:ext uri="{FF2B5EF4-FFF2-40B4-BE49-F238E27FC236}">
                <a16:creationId xmlns="" xmlns:a16="http://schemas.microsoft.com/office/drawing/2014/main" id="{1B90E563-06FC-4911-A86B-7932B7A09B0D}"/>
              </a:ext>
            </a:extLst>
          </p:cNvPr>
          <p:cNvSpPr/>
          <p:nvPr/>
        </p:nvSpPr>
        <p:spPr>
          <a:xfrm>
            <a:off x="7761767" y="4160081"/>
            <a:ext cx="914400" cy="612648"/>
          </a:xfrm>
          <a:prstGeom prst="wedgeRoundRectCallout">
            <a:avLst>
              <a:gd name="adj1" fmla="val -92926"/>
              <a:gd name="adj2" fmla="val -8656"/>
              <a:gd name="adj3" fmla="val 16667"/>
            </a:avLst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rgbClr val="FF0000"/>
                </a:solidFill>
              </a:rPr>
              <a:t>50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="" xmlns:a16="http://schemas.microsoft.com/office/drawing/2014/main" id="{E58D97B5-E5DE-4E08-9361-1DA91ECF95A8}"/>
              </a:ext>
            </a:extLst>
          </p:cNvPr>
          <p:cNvSpPr txBox="1"/>
          <p:nvPr/>
        </p:nvSpPr>
        <p:spPr>
          <a:xfrm>
            <a:off x="438347" y="5323057"/>
            <a:ext cx="2576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800"/>
              <a:t>* 2 casos de outro estado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2400550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4A64B1C-B343-4B1A-931F-20250FCDF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b="1" dirty="0"/>
              <a:t>Número de casos por GVE</a:t>
            </a:r>
          </a:p>
        </p:txBody>
      </p:sp>
      <p:graphicFrame>
        <p:nvGraphicFramePr>
          <p:cNvPr id="13" name="Gráfico 12">
            <a:extLst>
              <a:ext uri="{FF2B5EF4-FFF2-40B4-BE49-F238E27FC236}">
                <a16:creationId xmlns="" xmlns:a16="http://schemas.microsoft.com/office/drawing/2014/main" id="{3A1D3485-2506-4002-B78C-995D854D0E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8243788"/>
              </p:ext>
            </p:extLst>
          </p:nvPr>
        </p:nvGraphicFramePr>
        <p:xfrm>
          <a:off x="1902121" y="1690688"/>
          <a:ext cx="8406811" cy="46198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37802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3ADB0E3-EEEA-41B0-82BE-934E52420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528005" cy="1325563"/>
          </a:xfrm>
        </p:spPr>
        <p:txBody>
          <a:bodyPr>
            <a:normAutofit/>
          </a:bodyPr>
          <a:lstStyle/>
          <a:p>
            <a:r>
              <a:rPr lang="pt-BR" sz="4000" b="1" dirty="0"/>
              <a:t>Número de casos por local de seguimento - MSP</a:t>
            </a: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="" xmlns:a16="http://schemas.microsoft.com/office/drawing/2014/main" id="{E35577F2-606B-4432-BF74-06AB5BF2D1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174970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44990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C837EFD-F313-4C99-B10E-4C73DBB6BF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28419"/>
            <a:ext cx="9144000" cy="2387600"/>
          </a:xfrm>
        </p:spPr>
        <p:txBody>
          <a:bodyPr>
            <a:normAutofit/>
          </a:bodyPr>
          <a:lstStyle/>
          <a:p>
            <a:r>
              <a:rPr lang="pt-B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Investigação de </a:t>
            </a:r>
            <a:r>
              <a:rPr lang="pt-B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gestantes </a:t>
            </a:r>
            <a:r>
              <a:rPr lang="pt-B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 CV </a:t>
            </a:r>
            <a:r>
              <a:rPr lang="pt-B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detectável</a:t>
            </a:r>
            <a:endParaRPr lang="pt-B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9FFAF640-67E8-4339-A06B-2F15DFC108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96124" y="4492788"/>
            <a:ext cx="9144000" cy="1655762"/>
          </a:xfrm>
        </p:spPr>
        <p:txBody>
          <a:bodyPr>
            <a:normAutofit/>
          </a:bodyPr>
          <a:lstStyle/>
          <a:p>
            <a:pPr algn="l"/>
            <a:r>
              <a:rPr lang="pt-BR" dirty="0"/>
              <a:t>Abrangência: Estado de São Paulo</a:t>
            </a:r>
          </a:p>
          <a:p>
            <a:pPr algn="l"/>
            <a:r>
              <a:rPr lang="pt-BR" dirty="0"/>
              <a:t>Fonte: SIMC</a:t>
            </a:r>
          </a:p>
          <a:p>
            <a:pPr algn="l"/>
            <a:r>
              <a:rPr lang="pt-BR" dirty="0"/>
              <a:t>Referência: 07/03/2022 (última atualização)</a:t>
            </a:r>
          </a:p>
          <a:p>
            <a:pPr algn="l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85797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b="1" dirty="0" smtClean="0">
                <a:latin typeface="+mn-lt"/>
              </a:rPr>
              <a:t>Avaliação caso a caso (SISCEL e SICLOM)</a:t>
            </a:r>
            <a:endParaRPr lang="pt-BR" sz="4000" b="1" dirty="0">
              <a:latin typeface="+mn-lt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114709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9979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8574880"/>
              </p:ext>
            </p:extLst>
          </p:nvPr>
        </p:nvGraphicFramePr>
        <p:xfrm>
          <a:off x="1110342" y="1077685"/>
          <a:ext cx="10384971" cy="52333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1526713" y="457200"/>
            <a:ext cx="88500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/>
              <a:t>Número de casos </a:t>
            </a:r>
            <a:r>
              <a:rPr lang="pt-BR" sz="4000" b="1" dirty="0" smtClean="0"/>
              <a:t>para avaliação por </a:t>
            </a:r>
            <a:r>
              <a:rPr lang="pt-BR" sz="4000" b="1" dirty="0"/>
              <a:t>GVE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3953570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1974108"/>
              </p:ext>
            </p:extLst>
          </p:nvPr>
        </p:nvGraphicFramePr>
        <p:xfrm>
          <a:off x="1502229" y="1714499"/>
          <a:ext cx="8499021" cy="4261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832758" y="571500"/>
            <a:ext cx="99114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/>
              <a:t>Número de casos </a:t>
            </a:r>
            <a:r>
              <a:rPr lang="pt-BR" sz="3600" b="1" dirty="0" smtClean="0"/>
              <a:t>para avaliação por </a:t>
            </a:r>
            <a:r>
              <a:rPr lang="pt-BR" sz="3600" b="1" dirty="0"/>
              <a:t>local de seguimento - MSP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9309466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258</Words>
  <Application>Microsoft Office PowerPoint</Application>
  <PresentationFormat>Personalizar</PresentationFormat>
  <Paragraphs>66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Investigação de crianças com CV detectável ou em abandono de TARV</vt:lpstr>
      <vt:lpstr>Contextualização</vt:lpstr>
      <vt:lpstr>Apresentação do PowerPoint</vt:lpstr>
      <vt:lpstr>Número de casos por GVE</vt:lpstr>
      <vt:lpstr>Número de casos por local de seguimento - MSP</vt:lpstr>
      <vt:lpstr>Investigação de gestantes com CV detectável</vt:lpstr>
      <vt:lpstr>Avaliação caso a caso (SISCEL e SICLOM)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Investigação de crianças com CV detectável (ou em abandono de TARV)</dc:title>
  <dc:creator>Simone Queiroz Rocha</dc:creator>
  <cp:lastModifiedBy>Leila Borges</cp:lastModifiedBy>
  <cp:revision>10</cp:revision>
  <dcterms:created xsi:type="dcterms:W3CDTF">2022-03-09T13:40:53Z</dcterms:created>
  <dcterms:modified xsi:type="dcterms:W3CDTF">2022-03-28T15:08:34Z</dcterms:modified>
</cp:coreProperties>
</file>