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1" r:id="rId1"/>
  </p:sldMasterIdLst>
  <p:sldIdLst>
    <p:sldId id="256" r:id="rId2"/>
    <p:sldId id="268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12192000" cy="6858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-660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9025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5394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927864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8/25/2017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83812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8/25/2017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670596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8/25/2017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80368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78302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3164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9895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0273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8/25/2017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804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8/25/2017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7796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8/25/2017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70035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8/25/2017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9661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8/25/2017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3071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8/25/2017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1828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8/25/2017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5836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3" r:id="rId12"/>
    <p:sldLayoutId id="2147483694" r:id="rId13"/>
    <p:sldLayoutId id="2147483695" r:id="rId14"/>
    <p:sldLayoutId id="2147483696" r:id="rId15"/>
    <p:sldLayoutId id="214748369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364775" y="403613"/>
            <a:ext cx="9331498" cy="2789963"/>
          </a:xfrm>
        </p:spPr>
        <p:txBody>
          <a:bodyPr>
            <a:noAutofit/>
          </a:bodyPr>
          <a:lstStyle/>
          <a:p>
            <a:pPr algn="ctr">
              <a:lnSpc>
                <a:spcPct val="200000"/>
              </a:lnSpc>
            </a:pPr>
            <a:r>
              <a:rPr lang="pt-BR" b="1" dirty="0"/>
              <a:t>ELABORAÇÃO </a:t>
            </a: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 smtClean="0"/>
              <a:t>PLANO </a:t>
            </a:r>
            <a:r>
              <a:rPr lang="pt-BR" b="1" dirty="0"/>
              <a:t>DE AÇÕES E </a:t>
            </a:r>
            <a:r>
              <a:rPr lang="pt-BR" b="1" dirty="0" smtClean="0"/>
              <a:t>METAS</a:t>
            </a:r>
            <a:endParaRPr lang="pt-BR" b="1" dirty="0"/>
          </a:p>
        </p:txBody>
      </p:sp>
      <p:sp>
        <p:nvSpPr>
          <p:cNvPr id="3" name="CaixaDeTexto 2"/>
          <p:cNvSpPr txBox="1"/>
          <p:nvPr/>
        </p:nvSpPr>
        <p:spPr>
          <a:xfrm>
            <a:off x="6578221" y="3944203"/>
            <a:ext cx="48176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b="1" dirty="0" smtClean="0"/>
              <a:t>Mara Cristina Vilela</a:t>
            </a:r>
          </a:p>
          <a:p>
            <a:pPr algn="r"/>
            <a:r>
              <a:rPr lang="pt-BR" b="1" dirty="0" smtClean="0"/>
              <a:t>Articulação com os município</a:t>
            </a:r>
          </a:p>
          <a:p>
            <a:pPr algn="r"/>
            <a:r>
              <a:rPr lang="pt-BR" b="1" dirty="0" smtClean="0"/>
              <a:t>CRT/DST/Aids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2931065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42197" y="351155"/>
            <a:ext cx="9948767" cy="1280890"/>
          </a:xfrm>
        </p:spPr>
        <p:txBody>
          <a:bodyPr/>
          <a:lstStyle/>
          <a:p>
            <a:pPr algn="ctr"/>
            <a:r>
              <a:rPr lang="pt-BR" b="1" dirty="0" smtClean="0"/>
              <a:t>PAM 2017 – EM DIGITAÇÃO</a:t>
            </a:r>
            <a:endParaRPr lang="pt-BR" b="1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0310" y="1001263"/>
            <a:ext cx="9935571" cy="53312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42606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55846" y="241972"/>
            <a:ext cx="9921472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pt-BR" b="1" dirty="0" smtClean="0"/>
              <a:t>PAM 2017 QUE ESTAVAM FECHADOS E FORAM ABERTOS POR SOLICITAÇÃO DOS MUNICÍPIO</a:t>
            </a:r>
            <a:endParaRPr lang="pt-BR" b="1" dirty="0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14726" y="2299447"/>
            <a:ext cx="9862592" cy="4303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9916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60562" y="255621"/>
            <a:ext cx="9593925" cy="1280890"/>
          </a:xfrm>
        </p:spPr>
        <p:txBody>
          <a:bodyPr/>
          <a:lstStyle/>
          <a:p>
            <a:pPr algn="ctr"/>
            <a:r>
              <a:rPr lang="pt-BR" b="1" dirty="0" smtClean="0"/>
              <a:t>PAM 2018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378424" y="1105469"/>
            <a:ext cx="10112540" cy="4913194"/>
          </a:xfrm>
        </p:spPr>
        <p:txBody>
          <a:bodyPr>
            <a:noAutofit/>
          </a:bodyPr>
          <a:lstStyle/>
          <a:p>
            <a:pPr>
              <a:lnSpc>
                <a:spcPct val="200000"/>
              </a:lnSpc>
            </a:pPr>
            <a:r>
              <a:rPr lang="pt-BR" sz="2000" b="1" dirty="0" smtClean="0"/>
              <a:t>SISTEMA JÁ ESTÁ ABERTO PARA DIGITAÇÃO</a:t>
            </a:r>
          </a:p>
          <a:p>
            <a:pPr>
              <a:lnSpc>
                <a:spcPct val="200000"/>
              </a:lnSpc>
            </a:pPr>
            <a:r>
              <a:rPr lang="pt-BR" sz="2000" b="1" dirty="0" smtClean="0"/>
              <a:t>CALENDÁRIO FLUXO </a:t>
            </a:r>
          </a:p>
          <a:p>
            <a:pPr marL="737100" indent="0">
              <a:lnSpc>
                <a:spcPct val="200000"/>
              </a:lnSpc>
              <a:buNone/>
            </a:pPr>
            <a:r>
              <a:rPr lang="pt-BR" sz="2000" dirty="0" smtClean="0"/>
              <a:t>INICÍO  06/10/2017</a:t>
            </a:r>
          </a:p>
          <a:p>
            <a:pPr marL="737100" indent="0">
              <a:lnSpc>
                <a:spcPct val="200000"/>
              </a:lnSpc>
              <a:buNone/>
            </a:pPr>
            <a:r>
              <a:rPr lang="pt-BR" sz="2000" dirty="0" smtClean="0"/>
              <a:t>TÉRMINO 15/12/2017</a:t>
            </a:r>
          </a:p>
          <a:p>
            <a:pPr>
              <a:lnSpc>
                <a:spcPct val="200000"/>
              </a:lnSpc>
            </a:pPr>
            <a:r>
              <a:rPr lang="pt-BR" sz="2000" b="1" dirty="0" smtClean="0"/>
              <a:t>PARA ELABORAÇÃO DAS METAS 2018</a:t>
            </a:r>
          </a:p>
          <a:p>
            <a:pPr marL="936000" indent="-457200">
              <a:lnSpc>
                <a:spcPct val="200000"/>
              </a:lnSpc>
              <a:spcBef>
                <a:spcPts val="0"/>
              </a:spcBef>
              <a:buNone/>
            </a:pPr>
            <a:r>
              <a:rPr lang="pt-BR" sz="2000" dirty="0" smtClean="0"/>
              <a:t>CONSULTAR O PLANO ESTRATÉGICO</a:t>
            </a:r>
          </a:p>
          <a:p>
            <a:pPr marL="936000" indent="-457200">
              <a:lnSpc>
                <a:spcPct val="200000"/>
              </a:lnSpc>
              <a:spcBef>
                <a:spcPts val="0"/>
              </a:spcBef>
              <a:buNone/>
            </a:pPr>
            <a:r>
              <a:rPr lang="pt-BR" sz="2000" dirty="0" smtClean="0"/>
              <a:t>CONSULTAR O PLANO MUNICIPAL DE SAÚDE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3484150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551982" y="532264"/>
            <a:ext cx="8915400" cy="5022376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300000"/>
              </a:lnSpc>
            </a:pPr>
            <a:r>
              <a:rPr lang="pt-BR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Apresentação no Conselho:</a:t>
            </a:r>
            <a:br>
              <a:rPr lang="pt-BR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pt-BR" sz="2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</a:t>
            </a:r>
            <a:r>
              <a:rPr lang="pt-BR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ão é obrigatório...</a:t>
            </a:r>
          </a:p>
          <a:p>
            <a:pPr>
              <a:lnSpc>
                <a:spcPct val="300000"/>
              </a:lnSpc>
            </a:pPr>
            <a:r>
              <a:rPr lang="pt-BR" sz="2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... </a:t>
            </a:r>
            <a:r>
              <a:rPr lang="pt-BR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recomendamos</a:t>
            </a:r>
          </a:p>
          <a:p>
            <a:pPr algn="ctr">
              <a:lnSpc>
                <a:spcPct val="300000"/>
              </a:lnSpc>
            </a:pPr>
            <a:r>
              <a:rPr lang="pt-BR" sz="2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Essa prática fortalece a gestão</a:t>
            </a:r>
            <a:endParaRPr lang="pt-BR" sz="2800" b="1" dirty="0"/>
          </a:p>
        </p:txBody>
      </p:sp>
      <p:sp>
        <p:nvSpPr>
          <p:cNvPr id="4" name="Retângulo 3"/>
          <p:cNvSpPr/>
          <p:nvPr/>
        </p:nvSpPr>
        <p:spPr>
          <a:xfrm>
            <a:off x="6851176" y="5753500"/>
            <a:ext cx="45719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b="1" dirty="0"/>
              <a:t>Obrigada</a:t>
            </a:r>
          </a:p>
          <a:p>
            <a:pPr algn="ctr"/>
            <a:r>
              <a:rPr lang="pt-BR" b="1" dirty="0"/>
              <a:t>Mara Cristina</a:t>
            </a:r>
          </a:p>
        </p:txBody>
      </p:sp>
    </p:spTree>
    <p:extLst>
      <p:ext uri="{BB962C8B-B14F-4D97-AF65-F5344CB8AC3E}">
        <p14:creationId xmlns:p14="http://schemas.microsoft.com/office/powerpoint/2010/main" val="3655254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60061" y="296563"/>
            <a:ext cx="9880529" cy="1280890"/>
          </a:xfrm>
        </p:spPr>
        <p:txBody>
          <a:bodyPr>
            <a:noAutofit/>
          </a:bodyPr>
          <a:lstStyle/>
          <a:p>
            <a:pPr algn="ctr"/>
            <a:r>
              <a:rPr lang="pt-BR" sz="4400" b="1" dirty="0"/>
              <a:t>Monitoramento </a:t>
            </a:r>
            <a:br>
              <a:rPr lang="pt-BR" sz="4400" b="1" dirty="0"/>
            </a:br>
            <a:r>
              <a:rPr lang="pt-BR" sz="4400" b="1" dirty="0"/>
              <a:t>Metas Comuns </a:t>
            </a:r>
            <a:r>
              <a:rPr lang="pt-BR" sz="4400" b="1" dirty="0" err="1"/>
              <a:t>Pam</a:t>
            </a:r>
            <a:r>
              <a:rPr lang="pt-BR" sz="4400" b="1" dirty="0"/>
              <a:t> 2016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41445" y="1801506"/>
            <a:ext cx="11068334" cy="320722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Elaboramos um questionário no </a:t>
            </a:r>
            <a:r>
              <a:rPr lang="pt-BR" sz="20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FormSus</a:t>
            </a:r>
            <a:r>
              <a:rPr lang="pt-BR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pt-BR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com o período de janeiro a março para os 145 municípios responderem questões relacionadas as metas comuns</a:t>
            </a:r>
            <a:r>
              <a:rPr lang="pt-BR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.</a:t>
            </a:r>
          </a:p>
          <a:p>
            <a:pPr marL="400050" lvl="1" indent="0">
              <a:buNone/>
            </a:pPr>
            <a:r>
              <a:rPr lang="pt-BR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Você inseriu a meta na sua </a:t>
            </a:r>
            <a:r>
              <a:rPr lang="pt-BR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Pam</a:t>
            </a:r>
            <a:r>
              <a:rPr lang="pt-BR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 2016? Sim ou não</a:t>
            </a:r>
          </a:p>
          <a:p>
            <a:pPr marL="400050" lvl="1" indent="0">
              <a:buNone/>
            </a:pPr>
            <a:r>
              <a:rPr lang="pt-BR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Porque não inseriu?</a:t>
            </a:r>
          </a:p>
          <a:p>
            <a:pPr marL="400050" lvl="1" indent="0">
              <a:buNone/>
            </a:pPr>
            <a:r>
              <a:rPr lang="pt-BR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Você ampliou? Sim ou não</a:t>
            </a:r>
          </a:p>
          <a:p>
            <a:pPr marL="400050" lvl="1" indent="0">
              <a:buNone/>
            </a:pPr>
            <a:r>
              <a:rPr lang="pt-BR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Quanto?</a:t>
            </a:r>
          </a:p>
          <a:p>
            <a:pPr marL="400050" lvl="1" indent="0">
              <a:buNone/>
            </a:pPr>
            <a:r>
              <a:rPr lang="pt-BR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Porque não ampliou?</a:t>
            </a:r>
          </a:p>
          <a:p>
            <a:pPr marL="400050" lvl="1" indent="0">
              <a:buNone/>
            </a:pPr>
            <a:r>
              <a:rPr lang="pt-BR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Fez alguma ação em relação a PEP Sexual no seu município?</a:t>
            </a:r>
          </a:p>
          <a:p>
            <a:pPr marL="400050" lvl="1" indent="0">
              <a:buNone/>
            </a:pPr>
            <a:endParaRPr lang="pt-BR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  <a:p>
            <a:r>
              <a:rPr lang="pt-BR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Dos 145 municípios, 142 responderam o monitoramento das metas comuns.</a:t>
            </a:r>
          </a:p>
          <a:p>
            <a:r>
              <a:rPr lang="pt-BR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Não responderam Guarujá, São Bernardo, Santa Izabel e Ubatuba.</a:t>
            </a:r>
          </a:p>
        </p:txBody>
      </p:sp>
    </p:spTree>
    <p:extLst>
      <p:ext uri="{BB962C8B-B14F-4D97-AF65-F5344CB8AC3E}">
        <p14:creationId xmlns:p14="http://schemas.microsoft.com/office/powerpoint/2010/main" val="4150187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57201" y="0"/>
            <a:ext cx="11526165" cy="1605089"/>
          </a:xfrm>
        </p:spPr>
        <p:txBody>
          <a:bodyPr>
            <a:normAutofit/>
          </a:bodyPr>
          <a:lstStyle/>
          <a:p>
            <a:pPr algn="just"/>
            <a:r>
              <a:rPr lang="pt-BR" sz="2800" b="1" dirty="0"/>
              <a:t>META EIXO I: </a:t>
            </a:r>
            <a:r>
              <a:rPr lang="pt-BR" sz="2800" dirty="0"/>
              <a:t>Ampliar em 10% a realização da PEP sexual no município para o enfrentamento da epidemia de HIV/Aids até dezembro de </a:t>
            </a:r>
            <a:r>
              <a:rPr lang="pt-BR" sz="2800" dirty="0" smtClean="0"/>
              <a:t>2016</a:t>
            </a:r>
            <a:endParaRPr lang="pt-BR" sz="2800" dirty="0"/>
          </a:p>
        </p:txBody>
      </p:sp>
      <p:sp>
        <p:nvSpPr>
          <p:cNvPr id="20" name="Subtítulo 1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21" name="Imagem 2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7060" y="2017059"/>
            <a:ext cx="9487552" cy="4652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1560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54440" y="271349"/>
            <a:ext cx="10781730" cy="1331259"/>
          </a:xfrm>
        </p:spPr>
        <p:txBody>
          <a:bodyPr>
            <a:noAutofit/>
          </a:bodyPr>
          <a:lstStyle/>
          <a:p>
            <a:pPr algn="just"/>
            <a:r>
              <a:rPr lang="pt-BR" sz="2800" b="1" dirty="0" smtClean="0"/>
              <a:t>EIXO II: </a:t>
            </a:r>
            <a:r>
              <a:rPr lang="pt-BR" sz="2800" dirty="0"/>
              <a:t>Realizar uma capacitação para os profissionais dos SAE e UBS para discussão do racismo institucional e vulnerabilidade ao HIV/Aids da mulher negra. 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661367" y="5657593"/>
            <a:ext cx="8915399" cy="840951"/>
          </a:xfrm>
        </p:spPr>
        <p:txBody>
          <a:bodyPr/>
          <a:lstStyle/>
          <a:p>
            <a:r>
              <a:rPr lang="pt-BR" dirty="0" smtClean="0"/>
              <a:t>Total profissionais capacitados 1.585, sendo que o município de Guarulhos capacitou 1.424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6035" y="2051184"/>
            <a:ext cx="8498541" cy="3414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6086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68739" y="342004"/>
            <a:ext cx="10945505" cy="1709180"/>
          </a:xfrm>
        </p:spPr>
        <p:txBody>
          <a:bodyPr>
            <a:noAutofit/>
          </a:bodyPr>
          <a:lstStyle/>
          <a:p>
            <a:pPr algn="just"/>
            <a:r>
              <a:rPr lang="pt-BR" sz="2700" b="1" dirty="0"/>
              <a:t>EIXO </a:t>
            </a:r>
            <a:r>
              <a:rPr lang="pt-BR" sz="2700" b="1" dirty="0" smtClean="0"/>
              <a:t>III</a:t>
            </a:r>
            <a:r>
              <a:rPr lang="pt-BR" sz="2700" dirty="0" smtClean="0"/>
              <a:t> Até </a:t>
            </a:r>
            <a:r>
              <a:rPr lang="pt-BR" sz="2700" dirty="0"/>
              <a:t>dezembro de 2016, no pré-natal, cobertura  de 95% de tratamento  com  penicilina, adequado para a fase da doença, em gestantes com sífilis e de tratamento com antirretroviral em gestantes HIV positivas.</a:t>
            </a: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0436" y="2051184"/>
            <a:ext cx="10126639" cy="4537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0207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05218" y="298042"/>
            <a:ext cx="10481480" cy="1264024"/>
          </a:xfrm>
        </p:spPr>
        <p:txBody>
          <a:bodyPr>
            <a:noAutofit/>
          </a:bodyPr>
          <a:lstStyle/>
          <a:p>
            <a:pPr algn="just"/>
            <a:r>
              <a:rPr lang="pt-BR" sz="2700" b="1" dirty="0" smtClean="0"/>
              <a:t>EIXO IV:</a:t>
            </a:r>
            <a:r>
              <a:rPr lang="pt-BR" sz="2700" dirty="0" smtClean="0"/>
              <a:t> Até </a:t>
            </a:r>
            <a:r>
              <a:rPr lang="pt-BR" sz="2700" dirty="0"/>
              <a:t>dezembro de 2016, ampliar em X% o número de unidades básicas que fazem teste rápido para diagnóstico </a:t>
            </a:r>
            <a:r>
              <a:rPr lang="pt-BR" sz="2700" dirty="0" err="1"/>
              <a:t>Anti-HIV</a:t>
            </a:r>
            <a:r>
              <a:rPr lang="pt-BR" sz="2700" dirty="0"/>
              <a:t> (TRD HIV) e para sífilis. 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4084" y="2051184"/>
            <a:ext cx="10044751" cy="4094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3080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65078" y="99674"/>
            <a:ext cx="8911687" cy="1280890"/>
          </a:xfrm>
        </p:spPr>
        <p:txBody>
          <a:bodyPr>
            <a:normAutofit/>
          </a:bodyPr>
          <a:lstStyle/>
          <a:p>
            <a:pPr>
              <a:lnSpc>
                <a:spcPts val="3600"/>
              </a:lnSpc>
            </a:pPr>
            <a:r>
              <a:rPr lang="pt-BR" sz="2800" b="1" dirty="0" smtClean="0"/>
              <a:t>EIXO V: </a:t>
            </a:r>
            <a:r>
              <a:rPr lang="pt-BR" sz="2800" dirty="0" smtClean="0"/>
              <a:t>Até </a:t>
            </a:r>
            <a:r>
              <a:rPr lang="pt-BR" sz="2800" dirty="0"/>
              <a:t>dezembro de 2016, aumentar em 10% o percentual de cura dos </a:t>
            </a:r>
            <a:r>
              <a:rPr lang="pt-BR" sz="2800" dirty="0" err="1"/>
              <a:t>coinfectados</a:t>
            </a:r>
            <a:r>
              <a:rPr lang="pt-BR" sz="2800" dirty="0"/>
              <a:t> HIV/TB. 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1260" y="2051184"/>
            <a:ext cx="10179422" cy="4578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801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96639" y="296564"/>
            <a:ext cx="8911687" cy="1280890"/>
          </a:xfrm>
        </p:spPr>
        <p:txBody>
          <a:bodyPr/>
          <a:lstStyle/>
          <a:p>
            <a:pPr algn="ctr"/>
            <a:r>
              <a:rPr lang="pt-BR" b="1" dirty="0" smtClean="0"/>
              <a:t>PAM 2017</a:t>
            </a:r>
            <a:endParaRPr lang="pt-BR" b="1" dirty="0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8991" y="1514901"/>
            <a:ext cx="10754436" cy="40260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0937" y="5719525"/>
            <a:ext cx="6823881" cy="8450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37107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92323" y="624110"/>
            <a:ext cx="9812290" cy="1280890"/>
          </a:xfrm>
        </p:spPr>
        <p:txBody>
          <a:bodyPr/>
          <a:lstStyle/>
          <a:p>
            <a:r>
              <a:rPr lang="pt-BR" b="1" dirty="0" smtClean="0"/>
              <a:t>PAM 2017 AGUARDANDO REVISÃO GVE</a:t>
            </a:r>
            <a:endParaRPr lang="pt-BR" b="1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275" y="2811440"/>
            <a:ext cx="10686197" cy="30298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2890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cho">
  <a:themeElements>
    <a:clrScheme name="Cacho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Cacho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acho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252</TotalTime>
  <Words>314</Words>
  <Application>Microsoft Office PowerPoint</Application>
  <PresentationFormat>Personalizar</PresentationFormat>
  <Paragraphs>38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4" baseType="lpstr">
      <vt:lpstr>Cacho</vt:lpstr>
      <vt:lpstr>ELABORAÇÃO  PLANO DE AÇÕES E METAS</vt:lpstr>
      <vt:lpstr>Monitoramento  Metas Comuns Pam 2016 </vt:lpstr>
      <vt:lpstr>META EIXO I: Ampliar em 10% a realização da PEP sexual no município para o enfrentamento da epidemia de HIV/Aids até dezembro de 2016</vt:lpstr>
      <vt:lpstr>EIXO II: Realizar uma capacitação para os profissionais dos SAE e UBS para discussão do racismo institucional e vulnerabilidade ao HIV/Aids da mulher negra. </vt:lpstr>
      <vt:lpstr>EIXO III Até dezembro de 2016, no pré-natal, cobertura  de 95% de tratamento  com  penicilina, adequado para a fase da doença, em gestantes com sífilis e de tratamento com antirretroviral em gestantes HIV positivas.</vt:lpstr>
      <vt:lpstr>EIXO IV: Até dezembro de 2016, ampliar em X% o número de unidades básicas que fazem teste rápido para diagnóstico Anti-HIV (TRD HIV) e para sífilis. </vt:lpstr>
      <vt:lpstr>EIXO V: Até dezembro de 2016, aumentar em 10% o percentual de cura dos coinfectados HIV/TB. </vt:lpstr>
      <vt:lpstr>PAM 2017</vt:lpstr>
      <vt:lpstr>PAM 2017 AGUARDANDO REVISÃO GVE</vt:lpstr>
      <vt:lpstr>PAM 2017 – EM DIGITAÇÃO</vt:lpstr>
      <vt:lpstr>PAM 2017 QUE ESTAVAM FECHADOS E FORAM ABERTOS POR SOLICITAÇÃO DOS MUNICÍPIO</vt:lpstr>
      <vt:lpstr>PAM 2018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Monitoramento  Metas comum Pam 2016</dc:title>
  <dc:creator>Mara Cristina Vilela</dc:creator>
  <cp:lastModifiedBy>CRT</cp:lastModifiedBy>
  <cp:revision>21</cp:revision>
  <cp:lastPrinted>2017-08-15T21:23:52Z</cp:lastPrinted>
  <dcterms:created xsi:type="dcterms:W3CDTF">2017-08-15T01:45:52Z</dcterms:created>
  <dcterms:modified xsi:type="dcterms:W3CDTF">2017-08-25T14:15:52Z</dcterms:modified>
</cp:coreProperties>
</file>