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7" r:id="rId2"/>
    <p:sldId id="333" r:id="rId3"/>
    <p:sldId id="330" r:id="rId4"/>
    <p:sldId id="331" r:id="rId5"/>
    <p:sldId id="264" r:id="rId6"/>
    <p:sldId id="291" r:id="rId7"/>
    <p:sldId id="292" r:id="rId8"/>
    <p:sldId id="282" r:id="rId9"/>
    <p:sldId id="293" r:id="rId10"/>
    <p:sldId id="294" r:id="rId11"/>
    <p:sldId id="323" r:id="rId12"/>
    <p:sldId id="324" r:id="rId13"/>
    <p:sldId id="325" r:id="rId14"/>
    <p:sldId id="295" r:id="rId15"/>
    <p:sldId id="322" r:id="rId16"/>
    <p:sldId id="334" r:id="rId17"/>
    <p:sldId id="265" r:id="rId18"/>
    <p:sldId id="281" r:id="rId19"/>
    <p:sldId id="275" r:id="rId20"/>
    <p:sldId id="263" r:id="rId21"/>
    <p:sldId id="287" r:id="rId22"/>
    <p:sldId id="296" r:id="rId23"/>
    <p:sldId id="272" r:id="rId24"/>
    <p:sldId id="285" r:id="rId25"/>
    <p:sldId id="273" r:id="rId26"/>
    <p:sldId id="284" r:id="rId27"/>
    <p:sldId id="326" r:id="rId28"/>
    <p:sldId id="279" r:id="rId29"/>
    <p:sldId id="300" r:id="rId30"/>
    <p:sldId id="303" r:id="rId31"/>
    <p:sldId id="307" r:id="rId32"/>
    <p:sldId id="310" r:id="rId33"/>
    <p:sldId id="313" r:id="rId34"/>
    <p:sldId id="316" r:id="rId35"/>
    <p:sldId id="319" r:id="rId36"/>
    <p:sldId id="320" r:id="rId37"/>
    <p:sldId id="332" r:id="rId38"/>
    <p:sldId id="335" r:id="rId39"/>
  </p:sldIdLst>
  <p:sldSz cx="12192000" cy="6858000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quipe Qualiaids" initials="EQ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ell_MI05\Dropbox\QualiRede_DST_HIV_HV\DADOS_SP\ascaa%20da%20s&#237;fil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Dell_MI05\Dropbox\QualiRede_DST_HIV_HV\REUNI&#213;ES\2017\2%20Reuni&#245;es%20Semanais%20grupo%20SP\20170214%20-%20preparat&#243;ria\Cascata%20estimada%20ESP%20e%20dados%20dispon&#237;ve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Planilha2!$A$3:$D$3</c:f>
              <c:strCache>
                <c:ptCount val="4"/>
                <c:pt idx="0">
                  <c:v>PVHA</c:v>
                </c:pt>
                <c:pt idx="1">
                  <c:v>Diagnosticados</c:v>
                </c:pt>
                <c:pt idx="2">
                  <c:v>TARV</c:v>
                </c:pt>
                <c:pt idx="3">
                  <c:v>Com CV suprimida</c:v>
                </c:pt>
              </c:strCache>
            </c:strRef>
          </c:cat>
          <c:val>
            <c:numRef>
              <c:f>Planilha2!$A$4:$D$4</c:f>
              <c:numCache>
                <c:formatCode>_-* #,##0_-;\-* #,##0_-;_-* "-"??_-;_-@_-</c:formatCode>
                <c:ptCount val="4"/>
                <c:pt idx="0">
                  <c:v>208649</c:v>
                </c:pt>
                <c:pt idx="1">
                  <c:v>181525</c:v>
                </c:pt>
                <c:pt idx="2">
                  <c:v>119136</c:v>
                </c:pt>
                <c:pt idx="3">
                  <c:v>108643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9F-484C-9B3E-787254594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884992"/>
        <c:axId val="99013760"/>
      </c:barChart>
      <c:catAx>
        <c:axId val="98884992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013760"/>
        <c:crosses val="autoZero"/>
        <c:auto val="1"/>
        <c:lblAlgn val="ctr"/>
        <c:lblOffset val="100"/>
        <c:noMultiLvlLbl val="0"/>
      </c:catAx>
      <c:valAx>
        <c:axId val="99013760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8884992"/>
        <c:crosses val="autoZero"/>
        <c:crossBetween val="between"/>
      </c:valAx>
      <c:dTable>
        <c:showHorzBorder val="0"/>
        <c:showVertBorder val="0"/>
        <c:showOutline val="0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Planilha2!$A$18:$A$21</c:f>
              <c:strCache>
                <c:ptCount val="4"/>
                <c:pt idx="0">
                  <c:v>Infectados </c:v>
                </c:pt>
                <c:pt idx="1">
                  <c:v>Diagnosticados</c:v>
                </c:pt>
                <c:pt idx="2">
                  <c:v>Tratamento</c:v>
                </c:pt>
                <c:pt idx="3">
                  <c:v>Casos potenciais evitados</c:v>
                </c:pt>
              </c:strCache>
            </c:strRef>
          </c:cat>
          <c:val>
            <c:numRef>
              <c:f>Planilha2!$B$18:$B$21</c:f>
              <c:numCache>
                <c:formatCode>_-* #,##0_-;\-* #,##0_-;_-* "-"??_-;_-@_-</c:formatCode>
                <c:ptCount val="4"/>
                <c:pt idx="0">
                  <c:v>11130</c:v>
                </c:pt>
                <c:pt idx="1">
                  <c:v>8404</c:v>
                </c:pt>
                <c:pt idx="2">
                  <c:v>5936</c:v>
                </c:pt>
                <c:pt idx="3">
                  <c:v>2499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1C-4153-B855-DC6289786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30368"/>
        <c:axId val="82331904"/>
      </c:barChart>
      <c:catAx>
        <c:axId val="82330368"/>
        <c:scaling>
          <c:orientation val="minMax"/>
        </c:scaling>
        <c:delete val="1"/>
        <c:axPos val="b"/>
        <c:numFmt formatCode="ge\r\a\l" sourceLinked="1"/>
        <c:majorTickMark val="none"/>
        <c:minorTickMark val="none"/>
        <c:tickLblPos val="nextTo"/>
        <c:crossAx val="82331904"/>
        <c:crosses val="autoZero"/>
        <c:auto val="1"/>
        <c:lblAlgn val="ctr"/>
        <c:lblOffset val="100"/>
        <c:noMultiLvlLbl val="0"/>
      </c:catAx>
      <c:valAx>
        <c:axId val="8233190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82330368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73348845498756E-2"/>
          <c:y val="5.0980146001895647E-2"/>
          <c:w val="0.93982665115450126"/>
          <c:h val="0.764841119891869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Planilha2!$A$1:$A$5</c:f>
              <c:strCache>
                <c:ptCount val="5"/>
                <c:pt idx="0">
                  <c:v>População estimada com anti-HCV reagente</c:v>
                </c:pt>
                <c:pt idx="1">
                  <c:v>População com PCR HCV detectada</c:v>
                </c:pt>
                <c:pt idx="2">
                  <c:v>População com indicação de tratamento HCV </c:v>
                </c:pt>
                <c:pt idx="3">
                  <c:v>População em tratamento</c:v>
                </c:pt>
                <c:pt idx="4">
                  <c:v>Cura </c:v>
                </c:pt>
              </c:strCache>
            </c:strRef>
          </c:cat>
          <c:val>
            <c:numRef>
              <c:f>Planilha2!$B$1:$B$5</c:f>
              <c:numCache>
                <c:formatCode>#,##0</c:formatCode>
                <c:ptCount val="5"/>
                <c:pt idx="0">
                  <c:v>488000</c:v>
                </c:pt>
                <c:pt idx="1">
                  <c:v>73195</c:v>
                </c:pt>
                <c:pt idx="2">
                  <c:v>21958</c:v>
                </c:pt>
                <c:pt idx="3">
                  <c:v>17300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78-4B82-A25A-E0E99D35F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366784"/>
        <c:axId val="99368320"/>
      </c:barChart>
      <c:catAx>
        <c:axId val="99366784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9368320"/>
        <c:crosses val="autoZero"/>
        <c:auto val="1"/>
        <c:lblAlgn val="ctr"/>
        <c:lblOffset val="100"/>
        <c:noMultiLvlLbl val="0"/>
      </c:catAx>
      <c:valAx>
        <c:axId val="993683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9366784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1T09:23:55.313" idx="3">
    <p:pos x="10" y="10"/>
    <p:text>explicar que é neste ponto que queremos fazer uma passagem da teoria à prática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EA7F3-BC60-4714-81AE-C652C78F1DE0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BC17DA-6954-4121-85AF-9DF5877058CA}">
      <dgm:prSet custT="1"/>
      <dgm:spPr/>
      <dgm:t>
        <a:bodyPr/>
        <a:lstStyle/>
        <a:p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2014</a:t>
          </a:r>
        </a:p>
        <a:p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Reunião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com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Secretário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da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Saúde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 São Paulo –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Definição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da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criação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da Rede de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Cuidado</a:t>
          </a:r>
          <a:endParaRPr lang="en-US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0982A09-1E92-4AD2-8C7D-419B6C8F654C}" type="parTrans" cxnId="{59306842-DA7D-4FAA-B1AF-BC64C83AA65A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C17E53-6644-4F36-AD10-6E64102EA726}" type="sibTrans" cxnId="{59306842-DA7D-4FAA-B1AF-BC64C83AA65A}">
      <dgm:prSet phldrT="1" phldr="0"/>
      <dgm:spPr/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</a:p>
      </dgm:t>
    </dgm:pt>
    <dgm:pt modelId="{9B0E66E0-7796-4551-9C62-406EC7C45BDF}">
      <dgm:prSet custT="1"/>
      <dgm:spPr/>
      <dgm:t>
        <a:bodyPr/>
        <a:lstStyle/>
        <a:p>
          <a:r>
            <a: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2014</a:t>
          </a:r>
        </a:p>
        <a:p>
          <a:r>
            <a: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Deliberação CIB - 67, de 2014. Nº234– DOE de 11/12/14 –Seção 1–p.64 – GT </a:t>
          </a:r>
          <a:r>
            <a:rPr lang="pt-BR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Bipartite</a:t>
          </a:r>
          <a:r>
            <a: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Central</a:t>
          </a:r>
          <a:endParaRPr lang="en-US" sz="1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FFCD621-AF6B-4F60-B6B7-5B09FA128DC8}" type="parTrans" cxnId="{DC0B8121-B96F-49CE-A652-4E456040CB5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5FF83E-EAC8-4773-817D-72EB7DDE5762}" type="sibTrans" cxnId="{DC0B8121-B96F-49CE-A652-4E456040CB52}">
      <dgm:prSet phldrT="2" phldr="0"/>
      <dgm:spPr/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</a:t>
          </a:r>
        </a:p>
      </dgm:t>
    </dgm:pt>
    <dgm:pt modelId="{D06D5051-5118-4BF2-A384-2DF7EAFC9D4B}">
      <dgm:prSet custT="1"/>
      <dgm:spPr/>
      <dgm:t>
        <a:bodyPr/>
        <a:lstStyle/>
        <a:p>
          <a:r>
            <a: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2015</a:t>
          </a:r>
        </a:p>
        <a:p>
          <a:r>
            <a:rPr lang="en-US" sz="1200" b="1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Resolução</a:t>
          </a:r>
          <a:r>
            <a:rPr lang="en-U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pt-BR" altLang="pt-BR" sz="1200" b="1" dirty="0"/>
            <a:t>nº16, de 23 de fevereiro de 2015, Nº 35 – DOE de 24/02/15 – Seção 1 – p.33: institui o incentivo estadual para as ações de DST/Aids e Hepatites Virais – Qualificar AB, Fortalecer os SE e Reorganizar a Assistência Hospitalar</a:t>
          </a:r>
        </a:p>
        <a:p>
          <a:r>
            <a:rPr lang="pt-BR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 milhões para 154 municípios</a:t>
          </a:r>
        </a:p>
        <a:p>
          <a:r>
            <a:rPr lang="pt-BR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 milhões para AB</a:t>
          </a:r>
          <a:endParaRPr lang="en-US" sz="1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endParaRPr lang="en-US" sz="11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7693217-2951-498A-AE85-BA4DD0EFB8E7}" type="parTrans" cxnId="{327ECB5C-7EB9-4F5D-A0C8-19AEA3A45BC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3FD6D94-C7F3-486B-B13E-FEA3D85BE90F}" type="sibTrans" cxnId="{327ECB5C-7EB9-4F5D-A0C8-19AEA3A45BCF}">
      <dgm:prSet phldrT="3" phldr="0"/>
      <dgm:spPr/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</a:t>
          </a:r>
        </a:p>
      </dgm:t>
    </dgm:pt>
    <dgm:pt modelId="{3B53BAB6-C976-4F60-8FF3-4C8422E94E82}">
      <dgm:prSet custT="1"/>
      <dgm:spPr/>
      <dgm:t>
        <a:bodyPr/>
        <a:lstStyle/>
        <a:p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2016/2017</a:t>
          </a:r>
          <a:endParaRPr lang="pt-BR" sz="1400" b="1" dirty="0"/>
        </a:p>
        <a:p>
          <a:r>
            <a:rPr lang="pt-BR" sz="1400" b="1" dirty="0"/>
            <a:t>Definição das RS prioritárias</a:t>
          </a:r>
        </a:p>
        <a:p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Projeto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Qualirede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  <a:p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Intervenção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para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qualificar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a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rede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 </a:t>
          </a:r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cuidados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  <a:p>
          <a:r>
            <a:rPr lang="en-US" sz="1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Parceria</a:t>
          </a:r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SUS e UNIVERSIDADE</a:t>
          </a:r>
        </a:p>
      </dgm:t>
    </dgm:pt>
    <dgm:pt modelId="{D4490E8A-272B-4B23-ADD2-54B7DCC0E0A8}" type="parTrans" cxnId="{BFCEDA0A-83BA-4FF8-91EA-6B101928CE5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138CE1-F497-494E-9A0C-B6494E64082B}" type="sibTrans" cxnId="{BFCEDA0A-83BA-4FF8-91EA-6B101928CE5F}">
      <dgm:prSet phldrT="4" phldr="0"/>
      <dgm:spPr/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DD33FC8-105F-49EB-94C2-72E95F2F421D}" type="pres">
      <dgm:prSet presAssocID="{916EA7F3-BC60-4714-81AE-C652C78F1D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95793A-6A81-466C-88C3-530F4AC04EBC}" type="pres">
      <dgm:prSet presAssocID="{1ABC17DA-6954-4121-85AF-9DF5877058CA}" presName="compositeNode" presStyleCnt="0"/>
      <dgm:spPr/>
    </dgm:pt>
    <dgm:pt modelId="{6D418886-F5EE-4F5E-A069-CFC78A2545A5}" type="pres">
      <dgm:prSet presAssocID="{1ABC17DA-6954-4121-85AF-9DF5877058C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F066A7B-5FC8-4AF9-9AAC-AF28F69644B0}" type="pres">
      <dgm:prSet presAssocID="{1ABC17DA-6954-4121-85AF-9DF5877058CA}" presName="parSh" presStyleCnt="0"/>
      <dgm:spPr/>
    </dgm:pt>
    <dgm:pt modelId="{526B35AC-209D-4492-B4D1-EA597EED2948}" type="pres">
      <dgm:prSet presAssocID="{1ABC17DA-6954-4121-85AF-9DF5877058CA}" presName="lineNode" presStyleLbl="alignAccFollowNode1" presStyleIdx="0" presStyleCnt="12"/>
      <dgm:spPr/>
    </dgm:pt>
    <dgm:pt modelId="{4AE18AE1-9748-4F27-BF4C-2675FC84CF48}" type="pres">
      <dgm:prSet presAssocID="{1ABC17DA-6954-4121-85AF-9DF5877058CA}" presName="lineArrowNode" presStyleLbl="alignAccFollowNode1" presStyleIdx="1" presStyleCnt="12"/>
      <dgm:spPr/>
    </dgm:pt>
    <dgm:pt modelId="{278D4C40-68B8-4EBB-BF6A-418F73101306}" type="pres">
      <dgm:prSet presAssocID="{E8C17E53-6644-4F36-AD10-6E64102EA726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E20C4E1C-FC76-412B-B692-232F69121D77}" type="pres">
      <dgm:prSet presAssocID="{E8C17E53-6644-4F36-AD10-6E64102EA726}" presName="spacerBetweenCircleAndCallout" presStyleCnt="0">
        <dgm:presLayoutVars/>
      </dgm:prSet>
      <dgm:spPr/>
    </dgm:pt>
    <dgm:pt modelId="{421504D2-A182-4E80-9F90-C355262B757E}" type="pres">
      <dgm:prSet presAssocID="{1ABC17DA-6954-4121-85AF-9DF5877058CA}" presName="nodeText" presStyleLbl="alignAccFollowNode1" presStyleIdx="2" presStyleCnt="12" custLinFactNeighborY="-35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5B4809-6285-461C-9A56-D986D90C8221}" type="pres">
      <dgm:prSet presAssocID="{E8C17E53-6644-4F36-AD10-6E64102EA726}" presName="sibTransComposite" presStyleCnt="0"/>
      <dgm:spPr/>
    </dgm:pt>
    <dgm:pt modelId="{2B21C2DB-D31E-4889-8B10-56B2D2CFE51E}" type="pres">
      <dgm:prSet presAssocID="{9B0E66E0-7796-4551-9C62-406EC7C45BDF}" presName="compositeNode" presStyleCnt="0"/>
      <dgm:spPr/>
    </dgm:pt>
    <dgm:pt modelId="{24BA2E87-85BA-4D82-A55D-A060FA5DCFA2}" type="pres">
      <dgm:prSet presAssocID="{9B0E66E0-7796-4551-9C62-406EC7C45BD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BEAA3BA-AE04-48D2-ACF0-FBF455B45E7E}" type="pres">
      <dgm:prSet presAssocID="{9B0E66E0-7796-4551-9C62-406EC7C45BDF}" presName="parSh" presStyleCnt="0"/>
      <dgm:spPr/>
    </dgm:pt>
    <dgm:pt modelId="{E4302D7F-94E4-4519-B938-A5223D480006}" type="pres">
      <dgm:prSet presAssocID="{9B0E66E0-7796-4551-9C62-406EC7C45BDF}" presName="lineNode" presStyleLbl="alignAccFollowNode1" presStyleIdx="3" presStyleCnt="12"/>
      <dgm:spPr/>
    </dgm:pt>
    <dgm:pt modelId="{DDA2927B-99C5-47EB-A29F-7DD01EB538A9}" type="pres">
      <dgm:prSet presAssocID="{9B0E66E0-7796-4551-9C62-406EC7C45BDF}" presName="lineArrowNode" presStyleLbl="alignAccFollowNode1" presStyleIdx="4" presStyleCnt="12"/>
      <dgm:spPr/>
    </dgm:pt>
    <dgm:pt modelId="{C6761FA0-01AC-466A-A0F8-36F18B828D9A}" type="pres">
      <dgm:prSet presAssocID="{525FF83E-EAC8-4773-817D-72EB7DDE5762}" presName="sibTransNodeCircle" presStyleLbl="alignNode1" presStyleIdx="1" presStyleCnt="4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5778BDB4-199F-4D17-A8D6-7B88B5D588C4}" type="pres">
      <dgm:prSet presAssocID="{525FF83E-EAC8-4773-817D-72EB7DDE5762}" presName="spacerBetweenCircleAndCallout" presStyleCnt="0">
        <dgm:presLayoutVars/>
      </dgm:prSet>
      <dgm:spPr/>
    </dgm:pt>
    <dgm:pt modelId="{8B5581DC-8C22-4F04-BEBA-9E1EF3353E77}" type="pres">
      <dgm:prSet presAssocID="{9B0E66E0-7796-4551-9C62-406EC7C45BDF}" presName="nodeText" presStyleLbl="alignAccFollowNode1" presStyleIdx="5" presStyleCnt="12" custLinFactNeighborX="92" custLinFactNeighborY="-40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95F15-49C8-4FDC-817A-A9EB3505A8C7}" type="pres">
      <dgm:prSet presAssocID="{525FF83E-EAC8-4773-817D-72EB7DDE5762}" presName="sibTransComposite" presStyleCnt="0"/>
      <dgm:spPr/>
    </dgm:pt>
    <dgm:pt modelId="{26F7F0E7-214A-41D6-A97C-CC642185A33D}" type="pres">
      <dgm:prSet presAssocID="{D06D5051-5118-4BF2-A384-2DF7EAFC9D4B}" presName="compositeNode" presStyleCnt="0"/>
      <dgm:spPr/>
    </dgm:pt>
    <dgm:pt modelId="{CDBB1DC0-2CAF-4575-9D5B-AD83B7D214FF}" type="pres">
      <dgm:prSet presAssocID="{D06D5051-5118-4BF2-A384-2DF7EAFC9D4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C8A2180-0F1C-4217-8495-A1FBD573632C}" type="pres">
      <dgm:prSet presAssocID="{D06D5051-5118-4BF2-A384-2DF7EAFC9D4B}" presName="parSh" presStyleCnt="0"/>
      <dgm:spPr/>
    </dgm:pt>
    <dgm:pt modelId="{177EBDE4-77CB-450F-8C1E-19D765327444}" type="pres">
      <dgm:prSet presAssocID="{D06D5051-5118-4BF2-A384-2DF7EAFC9D4B}" presName="lineNode" presStyleLbl="alignAccFollowNode1" presStyleIdx="6" presStyleCnt="12"/>
      <dgm:spPr/>
    </dgm:pt>
    <dgm:pt modelId="{0914D55C-3C68-4F25-BDDC-6C73407513A4}" type="pres">
      <dgm:prSet presAssocID="{D06D5051-5118-4BF2-A384-2DF7EAFC9D4B}" presName="lineArrowNode" presStyleLbl="alignAccFollowNode1" presStyleIdx="7" presStyleCnt="12"/>
      <dgm:spPr/>
    </dgm:pt>
    <dgm:pt modelId="{93BF8C01-A4EA-457D-BD40-10AD87225315}" type="pres">
      <dgm:prSet presAssocID="{33FD6D94-C7F3-486B-B13E-FEA3D85BE90F}" presName="sibTransNodeCircle" presStyleLbl="alignNode1" presStyleIdx="2" presStyleCnt="4" custLinFactNeighborX="-15725" custLinFactNeighborY="-20000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38CD0CC5-A755-4E86-840B-B42A5FF3C8FE}" type="pres">
      <dgm:prSet presAssocID="{33FD6D94-C7F3-486B-B13E-FEA3D85BE90F}" presName="spacerBetweenCircleAndCallout" presStyleCnt="0">
        <dgm:presLayoutVars/>
      </dgm:prSet>
      <dgm:spPr/>
    </dgm:pt>
    <dgm:pt modelId="{D0715606-9D29-4F0D-A3C1-C9992B674BE9}" type="pres">
      <dgm:prSet presAssocID="{D06D5051-5118-4BF2-A384-2DF7EAFC9D4B}" presName="nodeText" presStyleLbl="alignAccFollowNode1" presStyleIdx="8" presStyleCnt="12" custScaleX="114635" custScaleY="93291" custLinFactNeighborX="-2933" custLinFactNeighborY="-9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E4F94-33E5-43A1-BDAF-9E15ECEB6188}" type="pres">
      <dgm:prSet presAssocID="{33FD6D94-C7F3-486B-B13E-FEA3D85BE90F}" presName="sibTransComposite" presStyleCnt="0"/>
      <dgm:spPr/>
    </dgm:pt>
    <dgm:pt modelId="{0DF5B8D4-5D60-4BC7-843F-55F459D31367}" type="pres">
      <dgm:prSet presAssocID="{3B53BAB6-C976-4F60-8FF3-4C8422E94E82}" presName="compositeNode" presStyleCnt="0"/>
      <dgm:spPr/>
    </dgm:pt>
    <dgm:pt modelId="{8D86E19D-B6B8-46F2-A0DA-2492A34E14FC}" type="pres">
      <dgm:prSet presAssocID="{3B53BAB6-C976-4F60-8FF3-4C8422E94E8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AC1B0FD-7787-4669-BAED-E68A5142EB0D}" type="pres">
      <dgm:prSet presAssocID="{3B53BAB6-C976-4F60-8FF3-4C8422E94E82}" presName="parSh" presStyleCnt="0"/>
      <dgm:spPr/>
    </dgm:pt>
    <dgm:pt modelId="{90A63A86-39A3-4E43-A60C-BAC445DD311C}" type="pres">
      <dgm:prSet presAssocID="{3B53BAB6-C976-4F60-8FF3-4C8422E94E82}" presName="lineNode" presStyleLbl="alignAccFollowNode1" presStyleIdx="9" presStyleCnt="12" custLinFactY="15850000" custLinFactNeighborX="-15918" custLinFactNeighborY="15900000"/>
      <dgm:spPr/>
    </dgm:pt>
    <dgm:pt modelId="{40BD636A-435F-446D-B76A-04F771636A72}" type="pres">
      <dgm:prSet presAssocID="{3B53BAB6-C976-4F60-8FF3-4C8422E94E82}" presName="lineArrowNode" presStyleLbl="alignAccFollowNode1" presStyleIdx="10" presStyleCnt="12"/>
      <dgm:spPr/>
    </dgm:pt>
    <dgm:pt modelId="{88C75398-7957-4D11-9A91-DDF79B137248}" type="pres">
      <dgm:prSet presAssocID="{F6138CE1-F497-494E-9A0C-B6494E64082B}" presName="sibTransNodeCircle" presStyleLbl="alignNode1" presStyleIdx="3" presStyleCnt="4" custLinFactNeighborX="8191" custLinFactNeighborY="-18409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8D70122D-DC44-4DEA-A60E-32D792D1C67F}" type="pres">
      <dgm:prSet presAssocID="{F6138CE1-F497-494E-9A0C-B6494E64082B}" presName="spacerBetweenCircleAndCallout" presStyleCnt="0">
        <dgm:presLayoutVars/>
      </dgm:prSet>
      <dgm:spPr/>
    </dgm:pt>
    <dgm:pt modelId="{A48708F0-5C61-4B40-A223-4E95FE25D108}" type="pres">
      <dgm:prSet presAssocID="{3B53BAB6-C976-4F60-8FF3-4C8422E94E82}" presName="nodeText" presStyleLbl="alignAccFollowNode1" presStyleIdx="11" presStyleCnt="12" custScaleX="113630" custScaleY="114128" custLinFactNeighborX="837" custLinFactNeighborY="-31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D343E1-6000-466A-A9D5-26D582B13724}" type="presOf" srcId="{33FD6D94-C7F3-486B-B13E-FEA3D85BE90F}" destId="{93BF8C01-A4EA-457D-BD40-10AD87225315}" srcOrd="0" destOrd="0" presId="urn:microsoft.com/office/officeart/2016/7/layout/LinearArrowProcessNumbered"/>
    <dgm:cxn modelId="{38C6F344-902C-482F-8AA1-FE87F6D7723E}" type="presOf" srcId="{3B53BAB6-C976-4F60-8FF3-4C8422E94E82}" destId="{A48708F0-5C61-4B40-A223-4E95FE25D108}" srcOrd="0" destOrd="0" presId="urn:microsoft.com/office/officeart/2016/7/layout/LinearArrowProcessNumbered"/>
    <dgm:cxn modelId="{327ECB5C-7EB9-4F5D-A0C8-19AEA3A45BCF}" srcId="{916EA7F3-BC60-4714-81AE-C652C78F1DE0}" destId="{D06D5051-5118-4BF2-A384-2DF7EAFC9D4B}" srcOrd="2" destOrd="0" parTransId="{D7693217-2951-498A-AE85-BA4DD0EFB8E7}" sibTransId="{33FD6D94-C7F3-486B-B13E-FEA3D85BE90F}"/>
    <dgm:cxn modelId="{CF3436B1-A517-4D19-B9E4-B65158F60650}" type="presOf" srcId="{916EA7F3-BC60-4714-81AE-C652C78F1DE0}" destId="{4DD33FC8-105F-49EB-94C2-72E95F2F421D}" srcOrd="0" destOrd="0" presId="urn:microsoft.com/office/officeart/2016/7/layout/LinearArrowProcessNumbered"/>
    <dgm:cxn modelId="{C665F129-2BEC-498A-9A99-5D98BC75AC83}" type="presOf" srcId="{D06D5051-5118-4BF2-A384-2DF7EAFC9D4B}" destId="{D0715606-9D29-4F0D-A3C1-C9992B674BE9}" srcOrd="0" destOrd="0" presId="urn:microsoft.com/office/officeart/2016/7/layout/LinearArrowProcessNumbered"/>
    <dgm:cxn modelId="{EFB9419A-6748-42DF-A405-53FC6485C189}" type="presOf" srcId="{F6138CE1-F497-494E-9A0C-B6494E64082B}" destId="{88C75398-7957-4D11-9A91-DDF79B137248}" srcOrd="0" destOrd="0" presId="urn:microsoft.com/office/officeart/2016/7/layout/LinearArrowProcessNumbered"/>
    <dgm:cxn modelId="{C72EF0C3-3201-4C0A-8C5F-49B76A7ED8CF}" type="presOf" srcId="{9B0E66E0-7796-4551-9C62-406EC7C45BDF}" destId="{8B5581DC-8C22-4F04-BEBA-9E1EF3353E77}" srcOrd="0" destOrd="0" presId="urn:microsoft.com/office/officeart/2016/7/layout/LinearArrowProcessNumbered"/>
    <dgm:cxn modelId="{59306842-DA7D-4FAA-B1AF-BC64C83AA65A}" srcId="{916EA7F3-BC60-4714-81AE-C652C78F1DE0}" destId="{1ABC17DA-6954-4121-85AF-9DF5877058CA}" srcOrd="0" destOrd="0" parTransId="{B0982A09-1E92-4AD2-8C7D-419B6C8F654C}" sibTransId="{E8C17E53-6644-4F36-AD10-6E64102EA726}"/>
    <dgm:cxn modelId="{5353BE5D-BB2E-45C2-86B1-1DCFF5E87C8D}" type="presOf" srcId="{1ABC17DA-6954-4121-85AF-9DF5877058CA}" destId="{421504D2-A182-4E80-9F90-C355262B757E}" srcOrd="0" destOrd="0" presId="urn:microsoft.com/office/officeart/2016/7/layout/LinearArrowProcessNumbered"/>
    <dgm:cxn modelId="{DC0B8121-B96F-49CE-A652-4E456040CB52}" srcId="{916EA7F3-BC60-4714-81AE-C652C78F1DE0}" destId="{9B0E66E0-7796-4551-9C62-406EC7C45BDF}" srcOrd="1" destOrd="0" parTransId="{0FFCD621-AF6B-4F60-B6B7-5B09FA128DC8}" sibTransId="{525FF83E-EAC8-4773-817D-72EB7DDE5762}"/>
    <dgm:cxn modelId="{BFCEDA0A-83BA-4FF8-91EA-6B101928CE5F}" srcId="{916EA7F3-BC60-4714-81AE-C652C78F1DE0}" destId="{3B53BAB6-C976-4F60-8FF3-4C8422E94E82}" srcOrd="3" destOrd="0" parTransId="{D4490E8A-272B-4B23-ADD2-54B7DCC0E0A8}" sibTransId="{F6138CE1-F497-494E-9A0C-B6494E64082B}"/>
    <dgm:cxn modelId="{391BBF6D-BE14-4E6F-A909-A5806A12EB6C}" type="presOf" srcId="{E8C17E53-6644-4F36-AD10-6E64102EA726}" destId="{278D4C40-68B8-4EBB-BF6A-418F73101306}" srcOrd="0" destOrd="0" presId="urn:microsoft.com/office/officeart/2016/7/layout/LinearArrowProcessNumbered"/>
    <dgm:cxn modelId="{F60D6C90-9728-49F8-9DB5-A156618E9F51}" type="presOf" srcId="{525FF83E-EAC8-4773-817D-72EB7DDE5762}" destId="{C6761FA0-01AC-466A-A0F8-36F18B828D9A}" srcOrd="0" destOrd="0" presId="urn:microsoft.com/office/officeart/2016/7/layout/LinearArrowProcessNumbered"/>
    <dgm:cxn modelId="{B8EC149F-8AF8-4881-90B4-E1596143D8F9}" type="presParOf" srcId="{4DD33FC8-105F-49EB-94C2-72E95F2F421D}" destId="{4395793A-6A81-466C-88C3-530F4AC04EBC}" srcOrd="0" destOrd="0" presId="urn:microsoft.com/office/officeart/2016/7/layout/LinearArrowProcessNumbered"/>
    <dgm:cxn modelId="{DDB48251-F05A-4EC2-B433-BA2C7F006CD5}" type="presParOf" srcId="{4395793A-6A81-466C-88C3-530F4AC04EBC}" destId="{6D418886-F5EE-4F5E-A069-CFC78A2545A5}" srcOrd="0" destOrd="0" presId="urn:microsoft.com/office/officeart/2016/7/layout/LinearArrowProcessNumbered"/>
    <dgm:cxn modelId="{0096C0C1-94C3-4ED9-9E0E-F06847E9B118}" type="presParOf" srcId="{4395793A-6A81-466C-88C3-530F4AC04EBC}" destId="{6F066A7B-5FC8-4AF9-9AAC-AF28F69644B0}" srcOrd="1" destOrd="0" presId="urn:microsoft.com/office/officeart/2016/7/layout/LinearArrowProcessNumbered"/>
    <dgm:cxn modelId="{8D39CF3F-85B9-40C3-846B-FDEEFAFD8288}" type="presParOf" srcId="{6F066A7B-5FC8-4AF9-9AAC-AF28F69644B0}" destId="{526B35AC-209D-4492-B4D1-EA597EED2948}" srcOrd="0" destOrd="0" presId="urn:microsoft.com/office/officeart/2016/7/layout/LinearArrowProcessNumbered"/>
    <dgm:cxn modelId="{00A19284-6277-4593-B3EA-B95108FB5359}" type="presParOf" srcId="{6F066A7B-5FC8-4AF9-9AAC-AF28F69644B0}" destId="{4AE18AE1-9748-4F27-BF4C-2675FC84CF48}" srcOrd="1" destOrd="0" presId="urn:microsoft.com/office/officeart/2016/7/layout/LinearArrowProcessNumbered"/>
    <dgm:cxn modelId="{33925749-1D09-4C83-A1EF-78BBA4B1A58D}" type="presParOf" srcId="{6F066A7B-5FC8-4AF9-9AAC-AF28F69644B0}" destId="{278D4C40-68B8-4EBB-BF6A-418F73101306}" srcOrd="2" destOrd="0" presId="urn:microsoft.com/office/officeart/2016/7/layout/LinearArrowProcessNumbered"/>
    <dgm:cxn modelId="{575F0557-FB6F-45F3-B32D-F365D12AAB30}" type="presParOf" srcId="{6F066A7B-5FC8-4AF9-9AAC-AF28F69644B0}" destId="{E20C4E1C-FC76-412B-B692-232F69121D77}" srcOrd="3" destOrd="0" presId="urn:microsoft.com/office/officeart/2016/7/layout/LinearArrowProcessNumbered"/>
    <dgm:cxn modelId="{5044E030-1242-429E-8300-33E6CCFF142E}" type="presParOf" srcId="{4395793A-6A81-466C-88C3-530F4AC04EBC}" destId="{421504D2-A182-4E80-9F90-C355262B757E}" srcOrd="2" destOrd="0" presId="urn:microsoft.com/office/officeart/2016/7/layout/LinearArrowProcessNumbered"/>
    <dgm:cxn modelId="{12728C10-98ED-4451-8CA4-BB8CB228C470}" type="presParOf" srcId="{4DD33FC8-105F-49EB-94C2-72E95F2F421D}" destId="{1A5B4809-6285-461C-9A56-D986D90C8221}" srcOrd="1" destOrd="0" presId="urn:microsoft.com/office/officeart/2016/7/layout/LinearArrowProcessNumbered"/>
    <dgm:cxn modelId="{E3F4D620-2702-4A55-944A-AE5AAC9FEAF2}" type="presParOf" srcId="{4DD33FC8-105F-49EB-94C2-72E95F2F421D}" destId="{2B21C2DB-D31E-4889-8B10-56B2D2CFE51E}" srcOrd="2" destOrd="0" presId="urn:microsoft.com/office/officeart/2016/7/layout/LinearArrowProcessNumbered"/>
    <dgm:cxn modelId="{CE6C97C9-A811-46C3-8B93-D523EE56AEB0}" type="presParOf" srcId="{2B21C2DB-D31E-4889-8B10-56B2D2CFE51E}" destId="{24BA2E87-85BA-4D82-A55D-A060FA5DCFA2}" srcOrd="0" destOrd="0" presId="urn:microsoft.com/office/officeart/2016/7/layout/LinearArrowProcessNumbered"/>
    <dgm:cxn modelId="{FB44A99C-3061-4895-8368-8D5215CA740C}" type="presParOf" srcId="{2B21C2DB-D31E-4889-8B10-56B2D2CFE51E}" destId="{4BEAA3BA-AE04-48D2-ACF0-FBF455B45E7E}" srcOrd="1" destOrd="0" presId="urn:microsoft.com/office/officeart/2016/7/layout/LinearArrowProcessNumbered"/>
    <dgm:cxn modelId="{FDAB307E-BD91-4095-B2B4-E73B6CA94F3A}" type="presParOf" srcId="{4BEAA3BA-AE04-48D2-ACF0-FBF455B45E7E}" destId="{E4302D7F-94E4-4519-B938-A5223D480006}" srcOrd="0" destOrd="0" presId="urn:microsoft.com/office/officeart/2016/7/layout/LinearArrowProcessNumbered"/>
    <dgm:cxn modelId="{E25956F8-BE18-4F45-A13E-D01C5AB717B4}" type="presParOf" srcId="{4BEAA3BA-AE04-48D2-ACF0-FBF455B45E7E}" destId="{DDA2927B-99C5-47EB-A29F-7DD01EB538A9}" srcOrd="1" destOrd="0" presId="urn:microsoft.com/office/officeart/2016/7/layout/LinearArrowProcessNumbered"/>
    <dgm:cxn modelId="{36A63D5E-2299-49B9-B3EE-3F4F594D96B7}" type="presParOf" srcId="{4BEAA3BA-AE04-48D2-ACF0-FBF455B45E7E}" destId="{C6761FA0-01AC-466A-A0F8-36F18B828D9A}" srcOrd="2" destOrd="0" presId="urn:microsoft.com/office/officeart/2016/7/layout/LinearArrowProcessNumbered"/>
    <dgm:cxn modelId="{7CA7F7FC-BC4B-4403-BE3E-2E0ADA7E3418}" type="presParOf" srcId="{4BEAA3BA-AE04-48D2-ACF0-FBF455B45E7E}" destId="{5778BDB4-199F-4D17-A8D6-7B88B5D588C4}" srcOrd="3" destOrd="0" presId="urn:microsoft.com/office/officeart/2016/7/layout/LinearArrowProcessNumbered"/>
    <dgm:cxn modelId="{66884AEA-EC6E-40E4-A2E7-1896B5C9BB46}" type="presParOf" srcId="{2B21C2DB-D31E-4889-8B10-56B2D2CFE51E}" destId="{8B5581DC-8C22-4F04-BEBA-9E1EF3353E77}" srcOrd="2" destOrd="0" presId="urn:microsoft.com/office/officeart/2016/7/layout/LinearArrowProcessNumbered"/>
    <dgm:cxn modelId="{CF7A424B-85A8-42F1-83BD-DFBCEC1F1163}" type="presParOf" srcId="{4DD33FC8-105F-49EB-94C2-72E95F2F421D}" destId="{9FA95F15-49C8-4FDC-817A-A9EB3505A8C7}" srcOrd="3" destOrd="0" presId="urn:microsoft.com/office/officeart/2016/7/layout/LinearArrowProcessNumbered"/>
    <dgm:cxn modelId="{117667CA-4ABD-4A8D-AFAA-B1F2F0B8DBD4}" type="presParOf" srcId="{4DD33FC8-105F-49EB-94C2-72E95F2F421D}" destId="{26F7F0E7-214A-41D6-A97C-CC642185A33D}" srcOrd="4" destOrd="0" presId="urn:microsoft.com/office/officeart/2016/7/layout/LinearArrowProcessNumbered"/>
    <dgm:cxn modelId="{EF7173E6-ACAD-4A0A-8518-EA0AACE084BE}" type="presParOf" srcId="{26F7F0E7-214A-41D6-A97C-CC642185A33D}" destId="{CDBB1DC0-2CAF-4575-9D5B-AD83B7D214FF}" srcOrd="0" destOrd="0" presId="urn:microsoft.com/office/officeart/2016/7/layout/LinearArrowProcessNumbered"/>
    <dgm:cxn modelId="{CA07F03F-D9A5-4923-9058-A54714FFBF50}" type="presParOf" srcId="{26F7F0E7-214A-41D6-A97C-CC642185A33D}" destId="{7C8A2180-0F1C-4217-8495-A1FBD573632C}" srcOrd="1" destOrd="0" presId="urn:microsoft.com/office/officeart/2016/7/layout/LinearArrowProcessNumbered"/>
    <dgm:cxn modelId="{1EA4C441-71BC-40F8-90EB-CCBC7F1B1CCD}" type="presParOf" srcId="{7C8A2180-0F1C-4217-8495-A1FBD573632C}" destId="{177EBDE4-77CB-450F-8C1E-19D765327444}" srcOrd="0" destOrd="0" presId="urn:microsoft.com/office/officeart/2016/7/layout/LinearArrowProcessNumbered"/>
    <dgm:cxn modelId="{9DD31873-8F11-45AB-B489-53A699C90A4D}" type="presParOf" srcId="{7C8A2180-0F1C-4217-8495-A1FBD573632C}" destId="{0914D55C-3C68-4F25-BDDC-6C73407513A4}" srcOrd="1" destOrd="0" presId="urn:microsoft.com/office/officeart/2016/7/layout/LinearArrowProcessNumbered"/>
    <dgm:cxn modelId="{58C924D0-65C6-47D3-B6A8-60F93BF5C20F}" type="presParOf" srcId="{7C8A2180-0F1C-4217-8495-A1FBD573632C}" destId="{93BF8C01-A4EA-457D-BD40-10AD87225315}" srcOrd="2" destOrd="0" presId="urn:microsoft.com/office/officeart/2016/7/layout/LinearArrowProcessNumbered"/>
    <dgm:cxn modelId="{A3888591-A222-489A-B109-D63CA54FCAFA}" type="presParOf" srcId="{7C8A2180-0F1C-4217-8495-A1FBD573632C}" destId="{38CD0CC5-A755-4E86-840B-B42A5FF3C8FE}" srcOrd="3" destOrd="0" presId="urn:microsoft.com/office/officeart/2016/7/layout/LinearArrowProcessNumbered"/>
    <dgm:cxn modelId="{BB5B549A-1D11-4F76-BA20-6A50B84971EF}" type="presParOf" srcId="{26F7F0E7-214A-41D6-A97C-CC642185A33D}" destId="{D0715606-9D29-4F0D-A3C1-C9992B674BE9}" srcOrd="2" destOrd="0" presId="urn:microsoft.com/office/officeart/2016/7/layout/LinearArrowProcessNumbered"/>
    <dgm:cxn modelId="{51047926-2DE9-4A8F-A16E-349B14D97EE3}" type="presParOf" srcId="{4DD33FC8-105F-49EB-94C2-72E95F2F421D}" destId="{01BE4F94-33E5-43A1-BDAF-9E15ECEB6188}" srcOrd="5" destOrd="0" presId="urn:microsoft.com/office/officeart/2016/7/layout/LinearArrowProcessNumbered"/>
    <dgm:cxn modelId="{7A87C01E-206C-47B0-8E57-ADAEB5CEBF5C}" type="presParOf" srcId="{4DD33FC8-105F-49EB-94C2-72E95F2F421D}" destId="{0DF5B8D4-5D60-4BC7-843F-55F459D31367}" srcOrd="6" destOrd="0" presId="urn:microsoft.com/office/officeart/2016/7/layout/LinearArrowProcessNumbered"/>
    <dgm:cxn modelId="{5B3FB1E3-4841-46E7-8935-F4A8048F9469}" type="presParOf" srcId="{0DF5B8D4-5D60-4BC7-843F-55F459D31367}" destId="{8D86E19D-B6B8-46F2-A0DA-2492A34E14FC}" srcOrd="0" destOrd="0" presId="urn:microsoft.com/office/officeart/2016/7/layout/LinearArrowProcessNumbered"/>
    <dgm:cxn modelId="{C283400B-C423-4D50-84F3-EC053A4A8EC6}" type="presParOf" srcId="{0DF5B8D4-5D60-4BC7-843F-55F459D31367}" destId="{BAC1B0FD-7787-4669-BAED-E68A5142EB0D}" srcOrd="1" destOrd="0" presId="urn:microsoft.com/office/officeart/2016/7/layout/LinearArrowProcessNumbered"/>
    <dgm:cxn modelId="{2879D373-22B1-4D8B-B6FE-3C07625187B7}" type="presParOf" srcId="{BAC1B0FD-7787-4669-BAED-E68A5142EB0D}" destId="{90A63A86-39A3-4E43-A60C-BAC445DD311C}" srcOrd="0" destOrd="0" presId="urn:microsoft.com/office/officeart/2016/7/layout/LinearArrowProcessNumbered"/>
    <dgm:cxn modelId="{4577C343-1167-4F15-82AE-9580FC1E5EF1}" type="presParOf" srcId="{BAC1B0FD-7787-4669-BAED-E68A5142EB0D}" destId="{40BD636A-435F-446D-B76A-04F771636A72}" srcOrd="1" destOrd="0" presId="urn:microsoft.com/office/officeart/2016/7/layout/LinearArrowProcessNumbered"/>
    <dgm:cxn modelId="{A449AB9F-4412-4E05-9860-974B43758E89}" type="presParOf" srcId="{BAC1B0FD-7787-4669-BAED-E68A5142EB0D}" destId="{88C75398-7957-4D11-9A91-DDF79B137248}" srcOrd="2" destOrd="0" presId="urn:microsoft.com/office/officeart/2016/7/layout/LinearArrowProcessNumbered"/>
    <dgm:cxn modelId="{3A214E83-766E-4216-9F34-7729F4D8980C}" type="presParOf" srcId="{BAC1B0FD-7787-4669-BAED-E68A5142EB0D}" destId="{8D70122D-DC44-4DEA-A60E-32D792D1C67F}" srcOrd="3" destOrd="0" presId="urn:microsoft.com/office/officeart/2016/7/layout/LinearArrowProcessNumbered"/>
    <dgm:cxn modelId="{FF62A331-768C-4600-92BA-DC419E12041D}" type="presParOf" srcId="{0DF5B8D4-5D60-4BC7-843F-55F459D31367}" destId="{A48708F0-5C61-4B40-A223-4E95FE25D108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B35AC-209D-4492-B4D1-EA597EED2948}">
      <dsp:nvSpPr>
        <dsp:cNvPr id="0" name=""/>
        <dsp:cNvSpPr/>
      </dsp:nvSpPr>
      <dsp:spPr>
        <a:xfrm>
          <a:off x="1444508" y="818358"/>
          <a:ext cx="1148855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18AE1-9748-4F27-BF4C-2675FC84CF48}">
      <dsp:nvSpPr>
        <dsp:cNvPr id="0" name=""/>
        <dsp:cNvSpPr/>
      </dsp:nvSpPr>
      <dsp:spPr>
        <a:xfrm>
          <a:off x="2662295" y="721796"/>
          <a:ext cx="132118" cy="248395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184467"/>
            <a:satOff val="9091"/>
            <a:lumOff val="16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4467"/>
              <a:satOff val="9091"/>
              <a:lumOff val="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D4C40-68B8-4EBB-BF6A-418F73101306}">
      <dsp:nvSpPr>
        <dsp:cNvPr id="0" name=""/>
        <dsp:cNvSpPr/>
      </dsp:nvSpPr>
      <dsp:spPr>
        <a:xfrm>
          <a:off x="693713" y="211206"/>
          <a:ext cx="1214374" cy="12143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</a:p>
      </dsp:txBody>
      <dsp:txXfrm>
        <a:off x="871554" y="389047"/>
        <a:ext cx="858692" cy="858692"/>
      </dsp:txXfrm>
    </dsp:sp>
    <dsp:sp modelId="{421504D2-A182-4E80-9F90-C355262B757E}">
      <dsp:nvSpPr>
        <dsp:cNvPr id="0" name=""/>
        <dsp:cNvSpPr/>
      </dsp:nvSpPr>
      <dsp:spPr>
        <a:xfrm>
          <a:off x="8438" y="1465450"/>
          <a:ext cx="2584925" cy="3547701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368935"/>
            <a:satOff val="18182"/>
            <a:lumOff val="3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68935"/>
              <a:satOff val="18182"/>
              <a:lumOff val="3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02" tIns="165100" rIns="203902" bIns="1651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2014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Reunião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com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Secretário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da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Saúde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 São Paulo –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Definição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da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criação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da Rede de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Cuidado</a:t>
          </a:r>
          <a:endParaRPr lang="en-US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438" y="1982435"/>
        <a:ext cx="2584925" cy="3030716"/>
      </dsp:txXfrm>
    </dsp:sp>
    <dsp:sp modelId="{E4302D7F-94E4-4519-B938-A5223D480006}">
      <dsp:nvSpPr>
        <dsp:cNvPr id="0" name=""/>
        <dsp:cNvSpPr/>
      </dsp:nvSpPr>
      <dsp:spPr>
        <a:xfrm>
          <a:off x="2880577" y="818358"/>
          <a:ext cx="2584925" cy="72"/>
        </a:xfrm>
        <a:prstGeom prst="rect">
          <a:avLst/>
        </a:prstGeom>
        <a:solidFill>
          <a:schemeClr val="accent3">
            <a:tint val="40000"/>
            <a:alpha val="90000"/>
            <a:hueOff val="553402"/>
            <a:satOff val="27273"/>
            <a:lumOff val="48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53402"/>
              <a:satOff val="27273"/>
              <a:lumOff val="4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2927B-99C5-47EB-A29F-7DD01EB538A9}">
      <dsp:nvSpPr>
        <dsp:cNvPr id="0" name=""/>
        <dsp:cNvSpPr/>
      </dsp:nvSpPr>
      <dsp:spPr>
        <a:xfrm>
          <a:off x="5534434" y="721796"/>
          <a:ext cx="132118" cy="248395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737869"/>
            <a:satOff val="36364"/>
            <a:lumOff val="64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737869"/>
              <a:satOff val="36364"/>
              <a:lumOff val="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61FA0-01AC-466A-A0F8-36F18B828D9A}">
      <dsp:nvSpPr>
        <dsp:cNvPr id="0" name=""/>
        <dsp:cNvSpPr/>
      </dsp:nvSpPr>
      <dsp:spPr>
        <a:xfrm>
          <a:off x="3565853" y="211206"/>
          <a:ext cx="1214374" cy="121437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</a:t>
          </a:r>
        </a:p>
      </dsp:txBody>
      <dsp:txXfrm>
        <a:off x="3743694" y="389047"/>
        <a:ext cx="858692" cy="858692"/>
      </dsp:txXfrm>
    </dsp:sp>
    <dsp:sp modelId="{8B5581DC-8C22-4F04-BEBA-9E1EF3353E77}">
      <dsp:nvSpPr>
        <dsp:cNvPr id="0" name=""/>
        <dsp:cNvSpPr/>
      </dsp:nvSpPr>
      <dsp:spPr>
        <a:xfrm>
          <a:off x="2882955" y="1448173"/>
          <a:ext cx="2584925" cy="3547701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922337"/>
            <a:satOff val="45455"/>
            <a:lumOff val="80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922337"/>
              <a:satOff val="45455"/>
              <a:lumOff val="8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02" tIns="165100" rIns="203902" bIns="1651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2014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Deliberação CIB - 67, de 2014. Nº234– DOE de 11/12/14 –Seção 1–p.64 – GT </a:t>
          </a:r>
          <a:r>
            <a:rPr lang="pt-BR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Bipartite</a:t>
          </a:r>
          <a:r>
            <a:rPr lang="pt-BR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Central</a:t>
          </a:r>
          <a:endParaRPr lang="en-US" sz="1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82955" y="1965158"/>
        <a:ext cx="2584925" cy="3030716"/>
      </dsp:txXfrm>
    </dsp:sp>
    <dsp:sp modelId="{177EBDE4-77CB-450F-8C1E-19D765327444}">
      <dsp:nvSpPr>
        <dsp:cNvPr id="0" name=""/>
        <dsp:cNvSpPr/>
      </dsp:nvSpPr>
      <dsp:spPr>
        <a:xfrm>
          <a:off x="5941869" y="818358"/>
          <a:ext cx="2584925" cy="72"/>
        </a:xfrm>
        <a:prstGeom prst="rect">
          <a:avLst/>
        </a:prstGeom>
        <a:solidFill>
          <a:schemeClr val="accent3">
            <a:tint val="40000"/>
            <a:alpha val="90000"/>
            <a:hueOff val="1106804"/>
            <a:satOff val="54545"/>
            <a:lumOff val="97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06804"/>
              <a:satOff val="54545"/>
              <a:lumOff val="9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4D55C-3C68-4F25-BDDC-6C73407513A4}">
      <dsp:nvSpPr>
        <dsp:cNvPr id="0" name=""/>
        <dsp:cNvSpPr/>
      </dsp:nvSpPr>
      <dsp:spPr>
        <a:xfrm>
          <a:off x="8595725" y="721796"/>
          <a:ext cx="132118" cy="248395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1291271"/>
            <a:satOff val="63636"/>
            <a:lumOff val="113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91271"/>
              <a:satOff val="63636"/>
              <a:lumOff val="11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F8C01-A4EA-457D-BD40-10AD87225315}">
      <dsp:nvSpPr>
        <dsp:cNvPr id="0" name=""/>
        <dsp:cNvSpPr/>
      </dsp:nvSpPr>
      <dsp:spPr>
        <a:xfrm>
          <a:off x="6436184" y="0"/>
          <a:ext cx="1214374" cy="121437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</a:t>
          </a:r>
        </a:p>
      </dsp:txBody>
      <dsp:txXfrm>
        <a:off x="6614025" y="177841"/>
        <a:ext cx="858692" cy="858692"/>
      </dsp:txXfrm>
    </dsp:sp>
    <dsp:sp modelId="{D0715606-9D29-4F0D-A3C1-C9992B674BE9}">
      <dsp:nvSpPr>
        <dsp:cNvPr id="0" name=""/>
        <dsp:cNvSpPr/>
      </dsp:nvSpPr>
      <dsp:spPr>
        <a:xfrm>
          <a:off x="5676901" y="1392252"/>
          <a:ext cx="2963229" cy="308763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1475739"/>
            <a:satOff val="72727"/>
            <a:lumOff val="129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75739"/>
              <a:satOff val="72727"/>
              <a:lumOff val="1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02" tIns="165100" rIns="203902" bIns="1651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2015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Resolução</a:t>
          </a:r>
          <a:r>
            <a:rPr lang="en-US" sz="1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pt-BR" altLang="pt-BR" sz="1200" b="1" kern="1200" dirty="0"/>
            <a:t>nº16, de 23 de fevereiro de 2015, Nº 35 – DOE de 24/02/15 – Seção 1 – p.33: institui o incentivo estadual para as ações de DST/Aids e Hepatites Virais – Qualificar AB, Fortalecer os SE e Reorganizar a Assistência Hospitalar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 milhões para 154 municípios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10 milhões para AB</a:t>
          </a:r>
          <a:endParaRPr lang="en-US" sz="1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676901" y="1984898"/>
        <a:ext cx="2963229" cy="2494993"/>
      </dsp:txXfrm>
    </dsp:sp>
    <dsp:sp modelId="{90A63A86-39A3-4E43-A60C-BAC445DD311C}">
      <dsp:nvSpPr>
        <dsp:cNvPr id="0" name=""/>
        <dsp:cNvSpPr/>
      </dsp:nvSpPr>
      <dsp:spPr>
        <a:xfrm>
          <a:off x="8784437" y="841218"/>
          <a:ext cx="1292462" cy="72"/>
        </a:xfrm>
        <a:prstGeom prst="rect">
          <a:avLst/>
        </a:prstGeom>
        <a:solidFill>
          <a:schemeClr val="accent3">
            <a:tint val="40000"/>
            <a:alpha val="90000"/>
            <a:hueOff val="1660206"/>
            <a:satOff val="81818"/>
            <a:lumOff val="14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60206"/>
              <a:satOff val="81818"/>
              <a:lumOff val="14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75398-7957-4D11-9A91-DDF79B137248}">
      <dsp:nvSpPr>
        <dsp:cNvPr id="0" name=""/>
        <dsp:cNvSpPr/>
      </dsp:nvSpPr>
      <dsp:spPr>
        <a:xfrm>
          <a:off x="9774916" y="0"/>
          <a:ext cx="1214374" cy="121437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24" tIns="47124" rIns="47124" bIns="4712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4</a:t>
          </a:r>
          <a:endParaRPr lang="en-US" sz="5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952757" y="177841"/>
        <a:ext cx="858692" cy="858692"/>
      </dsp:txXfrm>
    </dsp:sp>
    <dsp:sp modelId="{A48708F0-5C61-4B40-A223-4E95FE25D108}">
      <dsp:nvSpPr>
        <dsp:cNvPr id="0" name=""/>
        <dsp:cNvSpPr/>
      </dsp:nvSpPr>
      <dsp:spPr>
        <a:xfrm>
          <a:off x="8835644" y="1228819"/>
          <a:ext cx="2937250" cy="4048921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02" tIns="165100" rIns="203902" bIns="1651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2016/2017</a:t>
          </a:r>
          <a:endParaRPr lang="pt-BR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Definição das RS prioritárias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Projeto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Qualirede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Intervenção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para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qualificar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a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rede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 </a:t>
          </a: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cuidados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Parceria</a:t>
          </a: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SUS e UNIVERSIDADE</a:t>
          </a:r>
        </a:p>
      </dsp:txBody>
      <dsp:txXfrm>
        <a:off x="8835644" y="1816269"/>
        <a:ext cx="2937250" cy="3461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5A5C2-B94C-4C12-9CC4-30F611DCA3F1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4903A-7C10-4713-A425-BFF29ABBB4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29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47BF5-3704-46FC-AF40-3027800AD26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28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47BF5-3704-46FC-AF40-3027800AD26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51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47BF5-3704-46FC-AF40-3027800AD26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7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27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56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52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0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54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8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2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62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45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365E-13CC-46E4-A06A-620976A2D68D}" type="datetimeFigureOut">
              <a:rPr lang="pt-BR" smtClean="0"/>
              <a:pPr/>
              <a:t>25/08/2017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1824-6E77-418B-84FB-3000A1A45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650EF2B8-1879-44B3-92CC-236DAADB74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51088" y="404814"/>
            <a:ext cx="7772400" cy="1728787"/>
          </a:xfrm>
        </p:spPr>
        <p:txBody>
          <a:bodyPr anchor="ctr"/>
          <a:lstStyle/>
          <a:p>
            <a:r>
              <a:rPr lang="pt-BR" altLang="pt-BR" sz="4400"/>
              <a:t/>
            </a:r>
            <a:br>
              <a:rPr lang="pt-BR" altLang="pt-BR" sz="4400"/>
            </a:br>
            <a:endParaRPr lang="pt-BR" altLang="pt-BR" sz="4400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3FF80DC3-380E-4AC2-8513-67CBE83146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2888" y="2205038"/>
            <a:ext cx="6400800" cy="1752600"/>
          </a:xfrm>
        </p:spPr>
        <p:txBody>
          <a:bodyPr/>
          <a:lstStyle/>
          <a:p>
            <a:endParaRPr lang="pt-BR" altLang="pt-BR" sz="3200"/>
          </a:p>
        </p:txBody>
      </p:sp>
      <p:pic>
        <p:nvPicPr>
          <p:cNvPr id="2052" name="Espaço Reservado para Conteúdo 3">
            <a:extLst>
              <a:ext uri="{FF2B5EF4-FFF2-40B4-BE49-F238E27FC236}">
                <a16:creationId xmlns="" xmlns:a16="http://schemas.microsoft.com/office/drawing/2014/main" id="{A806D561-8572-48E1-A4AE-86C476540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8" y="595086"/>
            <a:ext cx="9477828" cy="576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DCBCC1CB-405E-4A6B-A1CF-8D0F87F2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403" y="1094278"/>
            <a:ext cx="640873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b="1" dirty="0">
                <a:solidFill>
                  <a:srgbClr val="FFFF00"/>
                </a:solidFill>
              </a:rPr>
              <a:t>Rede de Cuidado em IST/HIV/AIDS e Hepatites Virais</a:t>
            </a:r>
          </a:p>
          <a:p>
            <a:pPr algn="ctr"/>
            <a:endParaRPr lang="pt-BR" altLang="pt-BR" sz="4000" b="1" dirty="0">
              <a:solidFill>
                <a:srgbClr val="FFFF00"/>
              </a:solidFill>
            </a:endParaRPr>
          </a:p>
          <a:p>
            <a:pPr algn="ctr"/>
            <a:r>
              <a:rPr lang="pt-BR" altLang="pt-BR" sz="4000" b="1" dirty="0">
                <a:solidFill>
                  <a:srgbClr val="FFFF00"/>
                </a:solidFill>
              </a:rPr>
              <a:t>Reunião Interlocutores IST/Aids</a:t>
            </a:r>
          </a:p>
          <a:p>
            <a:pPr algn="ctr"/>
            <a:endParaRPr lang="pt-BR" altLang="pt-BR" sz="4000" b="1" dirty="0">
              <a:solidFill>
                <a:srgbClr val="FFFF00"/>
              </a:solidFill>
            </a:endParaRPr>
          </a:p>
          <a:p>
            <a:pPr algn="ctr"/>
            <a:r>
              <a:rPr lang="pt-BR" altLang="pt-BR" sz="2800" b="1" dirty="0">
                <a:solidFill>
                  <a:srgbClr val="FFFF00"/>
                </a:solidFill>
              </a:rPr>
              <a:t>16/08/2017</a:t>
            </a:r>
          </a:p>
          <a:p>
            <a:pPr algn="ctr"/>
            <a:endParaRPr lang="pt-BR" altLang="pt-BR" sz="2800" b="1" dirty="0">
              <a:solidFill>
                <a:srgbClr val="FFFF00"/>
              </a:solidFill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DA4D4CA5-C573-4501-BA3E-5573075F8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3121025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tx2"/>
                </a:solidFill>
              </a:rPr>
              <a:t/>
            </a:r>
            <a:br>
              <a:rPr lang="pt-BR" altLang="pt-BR">
                <a:solidFill>
                  <a:schemeClr val="tx2"/>
                </a:solidFill>
              </a:rPr>
            </a:br>
            <a:endParaRPr lang="pt-BR" altLang="pt-BR">
              <a:solidFill>
                <a:schemeClr val="tx2"/>
              </a:solidFill>
            </a:endParaRPr>
          </a:p>
          <a:p>
            <a:endParaRPr lang="pt-BR" alt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1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119" y="88293"/>
            <a:ext cx="10992764" cy="13255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C00000"/>
                </a:solidFill>
              </a:rPr>
              <a:t>Base teórica sintetizada em um modelo lógico: 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</a:rPr>
              <a:t>Modelo QualiRede do Contínuo do Cuidado em IST- HIV-HV</a:t>
            </a:r>
          </a:p>
        </p:txBody>
      </p:sp>
      <p:grpSp>
        <p:nvGrpSpPr>
          <p:cNvPr id="5" name="Agrupar 6"/>
          <p:cNvGrpSpPr/>
          <p:nvPr/>
        </p:nvGrpSpPr>
        <p:grpSpPr>
          <a:xfrm>
            <a:off x="1362456" y="1953743"/>
            <a:ext cx="9304939" cy="1761549"/>
            <a:chOff x="150879" y="2171684"/>
            <a:chExt cx="12024696" cy="2228498"/>
          </a:xfrm>
        </p:grpSpPr>
        <p:grpSp>
          <p:nvGrpSpPr>
            <p:cNvPr id="6" name="Agrupar 7"/>
            <p:cNvGrpSpPr/>
            <p:nvPr/>
          </p:nvGrpSpPr>
          <p:grpSpPr>
            <a:xfrm>
              <a:off x="7598803" y="3241827"/>
              <a:ext cx="1108353" cy="1158355"/>
              <a:chOff x="7565325" y="3200678"/>
              <a:chExt cx="1241848" cy="1216042"/>
            </a:xfrm>
          </p:grpSpPr>
          <p:sp>
            <p:nvSpPr>
              <p:cNvPr id="70" name="Elipse 69"/>
              <p:cNvSpPr/>
              <p:nvPr/>
            </p:nvSpPr>
            <p:spPr>
              <a:xfrm>
                <a:off x="7565325" y="3200678"/>
                <a:ext cx="1241848" cy="1216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pic>
            <p:nvPicPr>
              <p:cNvPr id="71" name="Imagem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6538" y="3429256"/>
                <a:ext cx="760836" cy="821529"/>
              </a:xfrm>
              <a:prstGeom prst="rect">
                <a:avLst/>
              </a:prstGeom>
            </p:spPr>
          </p:pic>
        </p:grpSp>
        <p:grpSp>
          <p:nvGrpSpPr>
            <p:cNvPr id="7" name="Agrupar 8"/>
            <p:cNvGrpSpPr/>
            <p:nvPr/>
          </p:nvGrpSpPr>
          <p:grpSpPr>
            <a:xfrm>
              <a:off x="1762689" y="3236759"/>
              <a:ext cx="1144366" cy="1163423"/>
              <a:chOff x="1732130" y="3200678"/>
              <a:chExt cx="1241848" cy="1216042"/>
            </a:xfrm>
          </p:grpSpPr>
          <p:sp>
            <p:nvSpPr>
              <p:cNvPr id="68" name="Elipse 67"/>
              <p:cNvSpPr/>
              <p:nvPr/>
            </p:nvSpPr>
            <p:spPr>
              <a:xfrm>
                <a:off x="1732130" y="3200678"/>
                <a:ext cx="1241848" cy="1216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pic>
            <p:nvPicPr>
              <p:cNvPr id="69" name="Imagem 68"/>
              <p:cNvPicPr>
                <a:picLocks noChangeAspect="1"/>
              </p:cNvPicPr>
              <p:nvPr/>
            </p:nvPicPr>
            <p:blipFill rotWithShape="1">
              <a:blip r:embed="rId3"/>
              <a:srcRect b="16859"/>
              <a:stretch/>
            </p:blipFill>
            <p:spPr>
              <a:xfrm>
                <a:off x="2021504" y="3460463"/>
                <a:ext cx="678579" cy="703985"/>
              </a:xfrm>
              <a:prstGeom prst="rect">
                <a:avLst/>
              </a:prstGeom>
            </p:spPr>
          </p:pic>
        </p:grpSp>
        <p:grpSp>
          <p:nvGrpSpPr>
            <p:cNvPr id="8" name="Agrupar 9"/>
            <p:cNvGrpSpPr/>
            <p:nvPr/>
          </p:nvGrpSpPr>
          <p:grpSpPr>
            <a:xfrm>
              <a:off x="251773" y="3241576"/>
              <a:ext cx="1185851" cy="1158605"/>
              <a:chOff x="346124" y="3200678"/>
              <a:chExt cx="1287827" cy="1216042"/>
            </a:xfrm>
          </p:grpSpPr>
          <p:sp>
            <p:nvSpPr>
              <p:cNvPr id="65" name="Elipse 64"/>
              <p:cNvSpPr/>
              <p:nvPr/>
            </p:nvSpPr>
            <p:spPr>
              <a:xfrm>
                <a:off x="346124" y="3200678"/>
                <a:ext cx="1241849" cy="1216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pic>
            <p:nvPicPr>
              <p:cNvPr id="66" name="Imagem 6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41" b="27266"/>
              <a:stretch/>
            </p:blipFill>
            <p:spPr>
              <a:xfrm>
                <a:off x="357681" y="3497447"/>
                <a:ext cx="1276270" cy="817679"/>
              </a:xfrm>
              <a:prstGeom prst="rect">
                <a:avLst/>
              </a:prstGeom>
            </p:spPr>
          </p:pic>
          <p:pic>
            <p:nvPicPr>
              <p:cNvPr id="67" name="Imagem 6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14114" b="18994"/>
              <a:stretch/>
            </p:blipFill>
            <p:spPr>
              <a:xfrm>
                <a:off x="428351" y="3355877"/>
                <a:ext cx="478463" cy="477948"/>
              </a:xfrm>
              <a:prstGeom prst="rect">
                <a:avLst/>
              </a:prstGeom>
            </p:spPr>
          </p:pic>
        </p:grpSp>
        <p:grpSp>
          <p:nvGrpSpPr>
            <p:cNvPr id="9" name="Agrupar 10"/>
            <p:cNvGrpSpPr/>
            <p:nvPr/>
          </p:nvGrpSpPr>
          <p:grpSpPr>
            <a:xfrm>
              <a:off x="3198647" y="3236759"/>
              <a:ext cx="1140485" cy="1163423"/>
              <a:chOff x="3169959" y="3200678"/>
              <a:chExt cx="1241848" cy="1216042"/>
            </a:xfrm>
          </p:grpSpPr>
          <p:sp>
            <p:nvSpPr>
              <p:cNvPr id="63" name="Elipse 62"/>
              <p:cNvSpPr/>
              <p:nvPr/>
            </p:nvSpPr>
            <p:spPr>
              <a:xfrm>
                <a:off x="3169959" y="3200678"/>
                <a:ext cx="1241848" cy="1216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pic>
            <p:nvPicPr>
              <p:cNvPr id="64" name="Espaço Reservado para Conteúdo 2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722" t="38452"/>
              <a:stretch/>
            </p:blipFill>
            <p:spPr>
              <a:xfrm>
                <a:off x="3588789" y="3459436"/>
                <a:ext cx="428136" cy="913044"/>
              </a:xfrm>
              <a:prstGeom prst="rect">
                <a:avLst/>
              </a:prstGeom>
            </p:spPr>
          </p:pic>
        </p:grpSp>
        <p:grpSp>
          <p:nvGrpSpPr>
            <p:cNvPr id="10" name="Agrupar 11"/>
            <p:cNvGrpSpPr/>
            <p:nvPr/>
          </p:nvGrpSpPr>
          <p:grpSpPr>
            <a:xfrm>
              <a:off x="4684588" y="3234426"/>
              <a:ext cx="1108959" cy="1165756"/>
              <a:chOff x="4538012" y="3200678"/>
              <a:chExt cx="1241845" cy="1216042"/>
            </a:xfrm>
          </p:grpSpPr>
          <p:sp>
            <p:nvSpPr>
              <p:cNvPr id="61" name="Elipse 60"/>
              <p:cNvSpPr/>
              <p:nvPr/>
            </p:nvSpPr>
            <p:spPr>
              <a:xfrm>
                <a:off x="4538012" y="3200678"/>
                <a:ext cx="1241845" cy="1216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pic>
            <p:nvPicPr>
              <p:cNvPr id="62" name="Imagem 6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3" t="25672" r="23319" b="37586"/>
              <a:stretch/>
            </p:blipFill>
            <p:spPr>
              <a:xfrm>
                <a:off x="4687969" y="3505708"/>
                <a:ext cx="988152" cy="714547"/>
              </a:xfrm>
              <a:prstGeom prst="rect">
                <a:avLst/>
              </a:prstGeom>
            </p:spPr>
          </p:pic>
        </p:grpSp>
        <p:grpSp>
          <p:nvGrpSpPr>
            <p:cNvPr id="11" name="Agrupar 12"/>
            <p:cNvGrpSpPr/>
            <p:nvPr/>
          </p:nvGrpSpPr>
          <p:grpSpPr>
            <a:xfrm>
              <a:off x="6122494" y="3228381"/>
              <a:ext cx="1147363" cy="1171801"/>
              <a:chOff x="5894614" y="3200678"/>
              <a:chExt cx="1241850" cy="1226933"/>
            </a:xfrm>
          </p:grpSpPr>
          <p:sp>
            <p:nvSpPr>
              <p:cNvPr id="57" name="Elipse 56"/>
              <p:cNvSpPr/>
              <p:nvPr/>
            </p:nvSpPr>
            <p:spPr>
              <a:xfrm>
                <a:off x="5894614" y="3200678"/>
                <a:ext cx="1241850" cy="1216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grpSp>
            <p:nvGrpSpPr>
              <p:cNvPr id="58" name="Agrupar 59"/>
              <p:cNvGrpSpPr/>
              <p:nvPr/>
            </p:nvGrpSpPr>
            <p:grpSpPr>
              <a:xfrm>
                <a:off x="6107771" y="3483476"/>
                <a:ext cx="808895" cy="944135"/>
                <a:chOff x="7903471" y="758146"/>
                <a:chExt cx="786711" cy="1203608"/>
              </a:xfrm>
            </p:grpSpPr>
            <p:pic>
              <p:nvPicPr>
                <p:cNvPr id="59" name="Imagem 58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263"/>
                <a:stretch/>
              </p:blipFill>
              <p:spPr>
                <a:xfrm>
                  <a:off x="8020666" y="758146"/>
                  <a:ext cx="669516" cy="689736"/>
                </a:xfrm>
                <a:prstGeom prst="rect">
                  <a:avLst/>
                </a:prstGeom>
              </p:spPr>
            </p:pic>
            <p:pic>
              <p:nvPicPr>
                <p:cNvPr id="60" name="Imagem 59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7240" r="1" b="28491"/>
                <a:stretch/>
              </p:blipFill>
              <p:spPr>
                <a:xfrm>
                  <a:off x="7903471" y="1275311"/>
                  <a:ext cx="728621" cy="68644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Agrupar 13"/>
            <p:cNvGrpSpPr/>
            <p:nvPr/>
          </p:nvGrpSpPr>
          <p:grpSpPr>
            <a:xfrm>
              <a:off x="9053219" y="3236759"/>
              <a:ext cx="1112926" cy="1163423"/>
              <a:chOff x="8647230" y="3200678"/>
              <a:chExt cx="1241848" cy="1216042"/>
            </a:xfrm>
          </p:grpSpPr>
          <p:sp>
            <p:nvSpPr>
              <p:cNvPr id="55" name="Elipse 54"/>
              <p:cNvSpPr/>
              <p:nvPr/>
            </p:nvSpPr>
            <p:spPr>
              <a:xfrm>
                <a:off x="8647230" y="3200678"/>
                <a:ext cx="1241848" cy="1216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pic>
            <p:nvPicPr>
              <p:cNvPr id="56" name="Imagem 5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103"/>
              <a:stretch/>
            </p:blipFill>
            <p:spPr>
              <a:xfrm>
                <a:off x="8858157" y="3397250"/>
                <a:ext cx="935110" cy="811815"/>
              </a:xfrm>
              <a:prstGeom prst="rect">
                <a:avLst/>
              </a:prstGeom>
            </p:spPr>
          </p:pic>
        </p:grpSp>
        <p:grpSp>
          <p:nvGrpSpPr>
            <p:cNvPr id="14" name="Agrupar 15"/>
            <p:cNvGrpSpPr/>
            <p:nvPr/>
          </p:nvGrpSpPr>
          <p:grpSpPr>
            <a:xfrm>
              <a:off x="150879" y="2171684"/>
              <a:ext cx="12024696" cy="2222751"/>
              <a:chOff x="150879" y="2171684"/>
              <a:chExt cx="12024696" cy="2222751"/>
            </a:xfrm>
          </p:grpSpPr>
          <p:grpSp>
            <p:nvGrpSpPr>
              <p:cNvPr id="20" name="Agrupar 21"/>
              <p:cNvGrpSpPr/>
              <p:nvPr/>
            </p:nvGrpSpPr>
            <p:grpSpPr>
              <a:xfrm>
                <a:off x="150879" y="2171684"/>
                <a:ext cx="12024696" cy="2222751"/>
                <a:chOff x="150879" y="2171684"/>
                <a:chExt cx="12024696" cy="2222751"/>
              </a:xfrm>
            </p:grpSpPr>
            <p:sp>
              <p:nvSpPr>
                <p:cNvPr id="42" name="CaixaDeTexto 41"/>
                <p:cNvSpPr txBox="1"/>
                <p:nvPr/>
              </p:nvSpPr>
              <p:spPr bwMode="auto">
                <a:xfrm>
                  <a:off x="10211100" y="2171684"/>
                  <a:ext cx="1964475" cy="8176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pt-B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Cura/ Supressão da </a:t>
                  </a:r>
                  <a:r>
                    <a:rPr lang="pt-BR" sz="12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infectividade</a:t>
                  </a:r>
                  <a:r>
                    <a:rPr lang="pt-B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/Casos</a:t>
                  </a:r>
                </a:p>
                <a:p>
                  <a:pPr algn="ctr">
                    <a:defRPr/>
                  </a:pPr>
                  <a:r>
                    <a:rPr lang="pt-B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potenciais evitados</a:t>
                  </a:r>
                </a:p>
              </p:txBody>
            </p:sp>
            <p:grpSp>
              <p:nvGrpSpPr>
                <p:cNvPr id="43" name="Agrupar 44"/>
                <p:cNvGrpSpPr/>
                <p:nvPr/>
              </p:nvGrpSpPr>
              <p:grpSpPr>
                <a:xfrm>
                  <a:off x="150879" y="2540800"/>
                  <a:ext cx="10007468" cy="1818235"/>
                  <a:chOff x="150879" y="2540800"/>
                  <a:chExt cx="10007468" cy="1818235"/>
                </a:xfrm>
              </p:grpSpPr>
              <p:sp>
                <p:nvSpPr>
                  <p:cNvPr id="47" name="CaixaDeTexto 46"/>
                  <p:cNvSpPr txBox="1"/>
                  <p:nvPr/>
                </p:nvSpPr>
                <p:spPr bwMode="auto">
                  <a:xfrm>
                    <a:off x="3108966" y="2731624"/>
                    <a:ext cx="1418887" cy="350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Arial" panose="020B0604020202020204" pitchFamily="34" charset="0"/>
                      </a:rPr>
                      <a:t>Diagnóstico </a:t>
                    </a:r>
                  </a:p>
                </p:txBody>
              </p:sp>
              <p:sp>
                <p:nvSpPr>
                  <p:cNvPr id="48" name="CaixaDeTexto 47"/>
                  <p:cNvSpPr txBox="1"/>
                  <p:nvPr/>
                </p:nvSpPr>
                <p:spPr bwMode="auto">
                  <a:xfrm>
                    <a:off x="4490588" y="2725218"/>
                    <a:ext cx="1519785" cy="350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Arial" panose="020B0604020202020204" pitchFamily="34" charset="0"/>
                      </a:rPr>
                      <a:t>Vinculação</a:t>
                    </a:r>
                  </a:p>
                </p:txBody>
              </p:sp>
              <p:sp>
                <p:nvSpPr>
                  <p:cNvPr id="49" name="CaixaDeTexto 48"/>
                  <p:cNvSpPr txBox="1"/>
                  <p:nvPr/>
                </p:nvSpPr>
                <p:spPr bwMode="auto">
                  <a:xfrm>
                    <a:off x="6042350" y="2725218"/>
                    <a:ext cx="1406018" cy="350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Arial" panose="020B0604020202020204" pitchFamily="34" charset="0"/>
                      </a:rPr>
                      <a:t>Tratamento</a:t>
                    </a:r>
                  </a:p>
                </p:txBody>
              </p:sp>
              <p:sp>
                <p:nvSpPr>
                  <p:cNvPr id="50" name="CaixaDeTexto 49"/>
                  <p:cNvSpPr txBox="1"/>
                  <p:nvPr/>
                </p:nvSpPr>
                <p:spPr bwMode="auto">
                  <a:xfrm>
                    <a:off x="1627164" y="2731624"/>
                    <a:ext cx="1422131" cy="350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Arial" panose="020B0604020202020204" pitchFamily="34" charset="0"/>
                      </a:rPr>
                      <a:t>Prevenção </a:t>
                    </a:r>
                  </a:p>
                </p:txBody>
              </p:sp>
              <p:sp>
                <p:nvSpPr>
                  <p:cNvPr id="51" name="CaixaDeTexto 50"/>
                  <p:cNvSpPr txBox="1"/>
                  <p:nvPr/>
                </p:nvSpPr>
                <p:spPr bwMode="auto">
                  <a:xfrm>
                    <a:off x="7590605" y="2718814"/>
                    <a:ext cx="1260568" cy="350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Arial" panose="020B0604020202020204" pitchFamily="34" charset="0"/>
                      </a:rPr>
                      <a:t>Retenção</a:t>
                    </a:r>
                  </a:p>
                </p:txBody>
              </p:sp>
              <p:sp>
                <p:nvSpPr>
                  <p:cNvPr id="52" name="Retângulo 51"/>
                  <p:cNvSpPr/>
                  <p:nvPr/>
                </p:nvSpPr>
                <p:spPr bwMode="auto">
                  <a:xfrm>
                    <a:off x="9068001" y="2710500"/>
                    <a:ext cx="1090346" cy="3504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Arial" panose="020B0604020202020204" pitchFamily="34" charset="0"/>
                      </a:rPr>
                      <a:t>Adesão</a:t>
                    </a:r>
                  </a:p>
                </p:txBody>
              </p:sp>
              <p:sp>
                <p:nvSpPr>
                  <p:cNvPr id="53" name="Menos 52"/>
                  <p:cNvSpPr/>
                  <p:nvPr/>
                </p:nvSpPr>
                <p:spPr bwMode="auto">
                  <a:xfrm>
                    <a:off x="2047382" y="4211689"/>
                    <a:ext cx="132066" cy="147346"/>
                  </a:xfrm>
                  <a:prstGeom prst="mathMinus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t-BR" sz="1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CaixaDeTexto 53"/>
                  <p:cNvSpPr txBox="1"/>
                  <p:nvPr/>
                </p:nvSpPr>
                <p:spPr bwMode="auto">
                  <a:xfrm>
                    <a:off x="150879" y="2540800"/>
                    <a:ext cx="1345299" cy="5840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Arial" panose="020B0604020202020204" pitchFamily="34" charset="0"/>
                      </a:rPr>
                      <a:t>Promoção</a:t>
                    </a:r>
                  </a:p>
                  <a:p>
                    <a:pPr algn="ctr"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Arial" panose="020B0604020202020204" pitchFamily="34" charset="0"/>
                      </a:rPr>
                      <a:t>SSR</a:t>
                    </a:r>
                  </a:p>
                </p:txBody>
              </p:sp>
            </p:grpSp>
            <p:grpSp>
              <p:nvGrpSpPr>
                <p:cNvPr id="44" name="Agrupar 45"/>
                <p:cNvGrpSpPr/>
                <p:nvPr/>
              </p:nvGrpSpPr>
              <p:grpSpPr>
                <a:xfrm>
                  <a:off x="10456789" y="3244785"/>
                  <a:ext cx="1090477" cy="1149650"/>
                  <a:chOff x="10072875" y="3200678"/>
                  <a:chExt cx="1241847" cy="1216042"/>
                </a:xfrm>
              </p:grpSpPr>
              <p:sp>
                <p:nvSpPr>
                  <p:cNvPr id="45" name="Elipse 44"/>
                  <p:cNvSpPr/>
                  <p:nvPr/>
                </p:nvSpPr>
                <p:spPr>
                  <a:xfrm>
                    <a:off x="10072875" y="3200678"/>
                    <a:ext cx="1241847" cy="12160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1400"/>
                  </a:p>
                </p:txBody>
              </p:sp>
              <p:pic>
                <p:nvPicPr>
                  <p:cNvPr id="46" name="Imagem 45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7059"/>
                  <a:stretch/>
                </p:blipFill>
                <p:spPr>
                  <a:xfrm>
                    <a:off x="10221758" y="3365840"/>
                    <a:ext cx="990985" cy="85052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Agrupar 22"/>
              <p:cNvGrpSpPr/>
              <p:nvPr/>
            </p:nvGrpSpPr>
            <p:grpSpPr>
              <a:xfrm>
                <a:off x="1406955" y="3453514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40" name="Conector reto 39"/>
                <p:cNvCxnSpPr/>
                <p:nvPr/>
              </p:nvCxnSpPr>
              <p:spPr>
                <a:xfrm>
                  <a:off x="335393" y="1272413"/>
                  <a:ext cx="238996" cy="3538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>
                <a:xfrm flipH="1">
                  <a:off x="334813" y="1626225"/>
                  <a:ext cx="239576" cy="360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Agrupar 23"/>
              <p:cNvGrpSpPr/>
              <p:nvPr/>
            </p:nvGrpSpPr>
            <p:grpSpPr>
              <a:xfrm>
                <a:off x="2889375" y="3448495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8" name="Conector reto 37"/>
                <p:cNvCxnSpPr/>
                <p:nvPr/>
              </p:nvCxnSpPr>
              <p:spPr>
                <a:xfrm>
                  <a:off x="335393" y="1272413"/>
                  <a:ext cx="238996" cy="3538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>
                <a:xfrm flipH="1">
                  <a:off x="334813" y="1626225"/>
                  <a:ext cx="239576" cy="360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Agrupar 24"/>
              <p:cNvGrpSpPr/>
              <p:nvPr/>
            </p:nvGrpSpPr>
            <p:grpSpPr>
              <a:xfrm>
                <a:off x="4371816" y="3442948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6" name="Conector reto 35"/>
                <p:cNvCxnSpPr/>
                <p:nvPr/>
              </p:nvCxnSpPr>
              <p:spPr>
                <a:xfrm>
                  <a:off x="335393" y="1272413"/>
                  <a:ext cx="238996" cy="3538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6"/>
                <p:cNvCxnSpPr/>
                <p:nvPr/>
              </p:nvCxnSpPr>
              <p:spPr>
                <a:xfrm flipH="1">
                  <a:off x="334813" y="1626225"/>
                  <a:ext cx="239576" cy="360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Agrupar 25"/>
              <p:cNvGrpSpPr/>
              <p:nvPr/>
            </p:nvGrpSpPr>
            <p:grpSpPr>
              <a:xfrm>
                <a:off x="5798842" y="3439654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4" name="Conector reto 33"/>
                <p:cNvCxnSpPr/>
                <p:nvPr/>
              </p:nvCxnSpPr>
              <p:spPr>
                <a:xfrm>
                  <a:off x="335393" y="1272413"/>
                  <a:ext cx="238996" cy="3538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34"/>
                <p:cNvCxnSpPr/>
                <p:nvPr/>
              </p:nvCxnSpPr>
              <p:spPr>
                <a:xfrm flipH="1">
                  <a:off x="334813" y="1626225"/>
                  <a:ext cx="239576" cy="360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Agrupar 26"/>
              <p:cNvGrpSpPr/>
              <p:nvPr/>
            </p:nvGrpSpPr>
            <p:grpSpPr>
              <a:xfrm>
                <a:off x="7306225" y="3442426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2" name="Conector reto 31"/>
                <p:cNvCxnSpPr/>
                <p:nvPr/>
              </p:nvCxnSpPr>
              <p:spPr>
                <a:xfrm>
                  <a:off x="335393" y="1272413"/>
                  <a:ext cx="238996" cy="3538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32"/>
                <p:cNvCxnSpPr/>
                <p:nvPr/>
              </p:nvCxnSpPr>
              <p:spPr>
                <a:xfrm flipH="1">
                  <a:off x="334813" y="1626225"/>
                  <a:ext cx="239576" cy="360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Agrupar 27"/>
              <p:cNvGrpSpPr/>
              <p:nvPr/>
            </p:nvGrpSpPr>
            <p:grpSpPr>
              <a:xfrm>
                <a:off x="8755414" y="3436879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0" name="Conector reto 29"/>
                <p:cNvCxnSpPr/>
                <p:nvPr/>
              </p:nvCxnSpPr>
              <p:spPr>
                <a:xfrm>
                  <a:off x="335393" y="1272413"/>
                  <a:ext cx="238996" cy="3538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30"/>
                <p:cNvCxnSpPr/>
                <p:nvPr/>
              </p:nvCxnSpPr>
              <p:spPr>
                <a:xfrm flipH="1">
                  <a:off x="334813" y="1626225"/>
                  <a:ext cx="239576" cy="360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Agrupar 28"/>
              <p:cNvGrpSpPr/>
              <p:nvPr/>
            </p:nvGrpSpPr>
            <p:grpSpPr>
              <a:xfrm>
                <a:off x="10171348" y="3439648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28" name="Conector reto 27"/>
                <p:cNvCxnSpPr/>
                <p:nvPr/>
              </p:nvCxnSpPr>
              <p:spPr>
                <a:xfrm>
                  <a:off x="335393" y="1272413"/>
                  <a:ext cx="238996" cy="3538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to 28"/>
                <p:cNvCxnSpPr/>
                <p:nvPr/>
              </p:nvCxnSpPr>
              <p:spPr>
                <a:xfrm flipH="1">
                  <a:off x="334813" y="1626225"/>
                  <a:ext cx="239576" cy="360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3" name="Retângulo 72"/>
          <p:cNvSpPr/>
          <p:nvPr/>
        </p:nvSpPr>
        <p:spPr>
          <a:xfrm>
            <a:off x="2260615" y="4983750"/>
            <a:ext cx="2530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Diagnóstico oportuno</a:t>
            </a:r>
            <a:endParaRPr lang="pt-BR" sz="2400" dirty="0"/>
          </a:p>
        </p:txBody>
      </p:sp>
      <p:sp>
        <p:nvSpPr>
          <p:cNvPr id="74" name="Colchete esquerdo 73"/>
          <p:cNvSpPr/>
          <p:nvPr/>
        </p:nvSpPr>
        <p:spPr>
          <a:xfrm rot="5400000" flipH="1">
            <a:off x="2132286" y="3112535"/>
            <a:ext cx="2081216" cy="3448259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CaixaDeTexto 71"/>
          <p:cNvSpPr txBox="1"/>
          <p:nvPr/>
        </p:nvSpPr>
        <p:spPr>
          <a:xfrm>
            <a:off x="2222764" y="3861049"/>
            <a:ext cx="256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971"/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Vulnerabilidade ao adoecimento  </a:t>
            </a:r>
          </a:p>
        </p:txBody>
      </p:sp>
      <p:sp>
        <p:nvSpPr>
          <p:cNvPr id="75" name="Seta para baixo 74"/>
          <p:cNvSpPr/>
          <p:nvPr/>
        </p:nvSpPr>
        <p:spPr>
          <a:xfrm>
            <a:off x="1847528" y="3908494"/>
            <a:ext cx="378630" cy="7446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Seta para cima 76"/>
          <p:cNvSpPr/>
          <p:nvPr/>
        </p:nvSpPr>
        <p:spPr>
          <a:xfrm>
            <a:off x="1878138" y="4995244"/>
            <a:ext cx="401439" cy="738012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olchete esquerdo 77"/>
          <p:cNvSpPr/>
          <p:nvPr/>
        </p:nvSpPr>
        <p:spPr>
          <a:xfrm rot="5400000" flipH="1">
            <a:off x="6576491" y="2186241"/>
            <a:ext cx="2081216" cy="5310729"/>
          </a:xfrm>
          <a:prstGeom prst="leftBracket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5636492" y="38672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Vínculo ao cuidado de saúde integral 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0" name="Seta para cima 79"/>
          <p:cNvSpPr/>
          <p:nvPr/>
        </p:nvSpPr>
        <p:spPr>
          <a:xfrm>
            <a:off x="5303913" y="3915124"/>
            <a:ext cx="401439" cy="73801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Seta para cima 80"/>
          <p:cNvSpPr/>
          <p:nvPr/>
        </p:nvSpPr>
        <p:spPr>
          <a:xfrm>
            <a:off x="5303913" y="4995244"/>
            <a:ext cx="401439" cy="738012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5930014" y="5311846"/>
            <a:ext cx="3535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Efetividade do tratamento</a:t>
            </a:r>
          </a:p>
        </p:txBody>
      </p:sp>
      <p:cxnSp>
        <p:nvCxnSpPr>
          <p:cNvPr id="76" name="Conector reto 75"/>
          <p:cNvCxnSpPr/>
          <p:nvPr/>
        </p:nvCxnSpPr>
        <p:spPr>
          <a:xfrm flipV="1">
            <a:off x="710119" y="1223506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2" grpId="0"/>
      <p:bldP spid="75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985736" y="1056749"/>
          <a:ext cx="8195153" cy="494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1"/>
          <p:cNvSpPr txBox="1"/>
          <p:nvPr/>
        </p:nvSpPr>
        <p:spPr>
          <a:xfrm>
            <a:off x="5117026" y="1892620"/>
            <a:ext cx="887848" cy="2926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87,0 %</a:t>
            </a:r>
          </a:p>
        </p:txBody>
      </p:sp>
      <p:sp>
        <p:nvSpPr>
          <p:cNvPr id="6" name="CaixaDeTexto 1"/>
          <p:cNvSpPr txBox="1"/>
          <p:nvPr/>
        </p:nvSpPr>
        <p:spPr>
          <a:xfrm>
            <a:off x="6972189" y="2869394"/>
            <a:ext cx="852057" cy="2926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57,1%</a:t>
            </a:r>
          </a:p>
        </p:txBody>
      </p:sp>
      <p:sp>
        <p:nvSpPr>
          <p:cNvPr id="7" name="CaixaDeTexto 1"/>
          <p:cNvSpPr txBox="1"/>
          <p:nvPr/>
        </p:nvSpPr>
        <p:spPr>
          <a:xfrm>
            <a:off x="8785969" y="3162002"/>
            <a:ext cx="810517" cy="2926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52,1%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63829" y="315931"/>
            <a:ext cx="733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</a:rPr>
              <a:t>Estimativa da “cascata” do HIV (SP, 2015)  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3066223" y="1387890"/>
            <a:ext cx="968449" cy="2926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100,0 %</a:t>
            </a:r>
          </a:p>
        </p:txBody>
      </p:sp>
    </p:spTree>
    <p:extLst>
      <p:ext uri="{BB962C8B-B14F-4D97-AF65-F5344CB8AC3E}">
        <p14:creationId xmlns:p14="http://schemas.microsoft.com/office/powerpoint/2010/main" val="253638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865250" y="1631034"/>
          <a:ext cx="8547860" cy="427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02173" y="1631034"/>
            <a:ext cx="8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100,0%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64520" y="2452737"/>
            <a:ext cx="8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75,5%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11070" y="3180171"/>
            <a:ext cx="79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53,3%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913798" y="4218691"/>
            <a:ext cx="79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22,5%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17929" y="361836"/>
            <a:ext cx="858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C00000"/>
                </a:solidFill>
              </a:rPr>
              <a:t>Estimativa da “Cascata” da Sífilis Congênita (SP, 2015) </a:t>
            </a:r>
          </a:p>
        </p:txBody>
      </p:sp>
    </p:spTree>
    <p:extLst>
      <p:ext uri="{BB962C8B-B14F-4D97-AF65-F5344CB8AC3E}">
        <p14:creationId xmlns:p14="http://schemas.microsoft.com/office/powerpoint/2010/main" val="296405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825123"/>
              </p:ext>
            </p:extLst>
          </p:nvPr>
        </p:nvGraphicFramePr>
        <p:xfrm>
          <a:off x="1102937" y="1451729"/>
          <a:ext cx="10077252" cy="477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39890" y="682698"/>
            <a:ext cx="887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</a:rPr>
              <a:t>Estimativa da “cascata” Hepatite Viral C (SP, 2015)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53001" y="1960971"/>
            <a:ext cx="8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100,0%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49359" y="4441792"/>
            <a:ext cx="8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15,0%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72475" y="4811124"/>
            <a:ext cx="8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3,5%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10917" y="4811124"/>
            <a:ext cx="8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4,5%</a:t>
            </a:r>
          </a:p>
        </p:txBody>
      </p:sp>
    </p:spTree>
    <p:extLst>
      <p:ext uri="{BB962C8B-B14F-4D97-AF65-F5344CB8AC3E}">
        <p14:creationId xmlns:p14="http://schemas.microsoft.com/office/powerpoint/2010/main" val="166366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118" y="1268760"/>
            <a:ext cx="10686887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b="1" dirty="0">
                <a:solidFill>
                  <a:srgbClr val="C00000"/>
                </a:solidFill>
              </a:rPr>
              <a:t>OFICINAS DE DESENVOLVIMENTO </a:t>
            </a:r>
          </a:p>
          <a:p>
            <a:pPr marL="0" indent="0" algn="ctr">
              <a:buNone/>
            </a:pPr>
            <a:r>
              <a:rPr lang="pt-BR" sz="4400" dirty="0"/>
              <a:t>de planos de qualificação das redes locais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3913" y="372049"/>
            <a:ext cx="7143200" cy="34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C00000"/>
                </a:solidFill>
                <a:latin typeface="+mn-lt"/>
              </a:rPr>
              <a:t>Metodologia central do Projeto QualiRede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710119" y="784594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888520" y="2786517"/>
            <a:ext cx="101187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Dois momentos em cada região eleita </a:t>
            </a:r>
          </a:p>
          <a:p>
            <a:pPr algn="just"/>
            <a:r>
              <a:rPr lang="pt-BR" sz="2800" dirty="0"/>
              <a:t>Participarão: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gestores estaduais, regionais e municipais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coordenadores da Atenção Básica estaduais, regionais e municipais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gestores e profissionais dos programas de HIV e HV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representantes de outros importantes pontos da rede  (Maternidades, CAPS-AD, UPA, PS, etc.)</a:t>
            </a:r>
          </a:p>
        </p:txBody>
      </p:sp>
    </p:spTree>
    <p:extLst>
      <p:ext uri="{BB962C8B-B14F-4D97-AF65-F5344CB8AC3E}">
        <p14:creationId xmlns:p14="http://schemas.microsoft.com/office/powerpoint/2010/main" val="21666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33913" y="372049"/>
            <a:ext cx="9210478" cy="34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C00000"/>
                </a:solidFill>
                <a:latin typeface="+mn-lt"/>
              </a:rPr>
              <a:t>Regiões selecionadas de SP para realização das oficinas- 2017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321481" y="817271"/>
            <a:ext cx="5391982" cy="272014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/>
              <a:t>Grande ABC - 7 municípios</a:t>
            </a:r>
          </a:p>
          <a:p>
            <a:pPr marL="0" indent="0">
              <a:buNone/>
            </a:pPr>
            <a:r>
              <a:rPr lang="pt-BR" sz="1800" dirty="0"/>
              <a:t>Diadema, Mauá, Ribeirão Pires, Rio Grande da Serra, Santo André, São Bernardo do Campo, São Caetano do Sul</a:t>
            </a:r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10119" y="817271"/>
            <a:ext cx="5501711" cy="272014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/>
              <a:t>Alto Tietê - 11 municípios</a:t>
            </a:r>
          </a:p>
          <a:p>
            <a:pPr algn="l"/>
            <a:r>
              <a:rPr lang="pt-BR" sz="1800" dirty="0"/>
              <a:t>Arujá, Biritiba-Mirim, Ferraz de Vasconcelos, Guararema, Guarulhos, Itaquaquecetuba, Mogi das Cruzes, Poá, Salesópolis, Santa Isabel, Suzano</a:t>
            </a:r>
          </a:p>
          <a:p>
            <a:pPr algn="l"/>
            <a:endParaRPr lang="pt-BR" sz="1800" dirty="0"/>
          </a:p>
          <a:p>
            <a:pPr algn="l"/>
            <a:endParaRPr lang="pt-BR" sz="1800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710119" y="3750768"/>
            <a:ext cx="5501711" cy="290606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/>
              <a:t>Registro - 15 municípios</a:t>
            </a:r>
          </a:p>
          <a:p>
            <a:pPr algn="l"/>
            <a:r>
              <a:rPr lang="pt-BR" sz="1800" dirty="0"/>
              <a:t>Barra do Turvo, Cajati, Cananéia, Eldorado, Iguape, Ilha Comprida, Iporanga, Itariri, Jacupiranga, Juquiá, Miracatu, Pariquera-Açu, Pedro de Toledo, Registro, Sete Barras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C00000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321481" y="3750768"/>
            <a:ext cx="5391982" cy="29060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/>
              <a:t>Baixada Santista - 9 municípios</a:t>
            </a:r>
          </a:p>
          <a:p>
            <a:pPr algn="l"/>
            <a:r>
              <a:rPr lang="pt-BR" sz="1800" dirty="0"/>
              <a:t>Bertioga, Cubatão, Guarujá, Itanhaém, Mongaguá, Peruíbe, Praia Grande, Santos, São Vicente</a:t>
            </a:r>
          </a:p>
          <a:p>
            <a:pPr algn="l"/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3676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E2C660-EBC2-4AF5-9C84-B6510EB1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Oficinas                                  2017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81ECB797-C5B6-4C78-B531-1C00D2CA2086}"/>
              </a:ext>
            </a:extLst>
          </p:cNvPr>
          <p:cNvSpPr/>
          <p:nvPr/>
        </p:nvSpPr>
        <p:spPr>
          <a:xfrm>
            <a:off x="1000123" y="2414587"/>
            <a:ext cx="1828802" cy="38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pt-BR" b="1" dirty="0">
                <a:solidFill>
                  <a:schemeClr val="tx1"/>
                </a:solidFill>
              </a:rPr>
              <a:t>Região 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Alto Tietê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REUNIÃO PREPARATÓRIA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5 de abril</a:t>
            </a: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OFICINA 1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25 de maio</a:t>
            </a: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OFICINA 2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8 e 9 de agosto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634ED80-1C49-4D2C-B0EA-BC5159E2CD73}"/>
              </a:ext>
            </a:extLst>
          </p:cNvPr>
          <p:cNvSpPr/>
          <p:nvPr/>
        </p:nvSpPr>
        <p:spPr>
          <a:xfrm>
            <a:off x="3575447" y="2428875"/>
            <a:ext cx="1685925" cy="3829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pt-BR" b="1" dirty="0">
                <a:solidFill>
                  <a:schemeClr val="tx1"/>
                </a:solidFill>
              </a:rPr>
              <a:t>Região 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Grande ABC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REUNIÃO PREPARATÓRIA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6 de abril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​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OFICINA 1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23 de maio</a:t>
            </a: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OFICINA 2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20 e 21 de setembro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E966DE18-7870-4A4A-B6EC-4F95197D8AF7}"/>
              </a:ext>
            </a:extLst>
          </p:cNvPr>
          <p:cNvSpPr/>
          <p:nvPr/>
        </p:nvSpPr>
        <p:spPr>
          <a:xfrm>
            <a:off x="6007895" y="2414587"/>
            <a:ext cx="1657349" cy="380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pt-BR" b="1" dirty="0">
                <a:solidFill>
                  <a:schemeClr val="tx1"/>
                </a:solidFill>
              </a:rPr>
              <a:t>Região 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 Registro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​REUNIÃO PREPARATÓRIA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17 de maio</a:t>
            </a: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OFICINA 1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27 de junho</a:t>
            </a: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OFICINA 2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4 e 5 de setembro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FFE3138-AFE9-47FA-9E01-201ED1C735FC}"/>
              </a:ext>
            </a:extLst>
          </p:cNvPr>
          <p:cNvSpPr/>
          <p:nvPr/>
        </p:nvSpPr>
        <p:spPr>
          <a:xfrm>
            <a:off x="8629651" y="2386012"/>
            <a:ext cx="1728788" cy="3829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pt-BR" b="1" dirty="0">
                <a:solidFill>
                  <a:schemeClr val="tx1"/>
                </a:solidFill>
              </a:rPr>
              <a:t>Região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Baixada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Santista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REUNIÃO PREPARATÓRIA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18 de maio </a:t>
            </a: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OFICINA 1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20 de junho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​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OFICINA 2</a:t>
            </a:r>
            <a:endParaRPr lang="pt-BR" dirty="0">
              <a:solidFill>
                <a:schemeClr val="tx1"/>
              </a:solidFill>
            </a:endParaRPr>
          </a:p>
          <a:p>
            <a:pPr fontAlgn="base"/>
            <a:r>
              <a:rPr lang="pt-BR" dirty="0">
                <a:solidFill>
                  <a:schemeClr val="tx1"/>
                </a:solidFill>
              </a:rPr>
              <a:t>3 e 4 de outubro</a:t>
            </a:r>
          </a:p>
        </p:txBody>
      </p:sp>
      <p:pic>
        <p:nvPicPr>
          <p:cNvPr id="15" name="Imagem 5">
            <a:extLst>
              <a:ext uri="{FF2B5EF4-FFF2-40B4-BE49-F238E27FC236}">
                <a16:creationId xmlns="" xmlns:a16="http://schemas.microsoft.com/office/drawing/2014/main" id="{17FAF46A-9F53-41FA-9089-5E270C6A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4642" r="21550" b="-2"/>
          <a:stretch>
            <a:fillRect/>
          </a:stretch>
        </p:blipFill>
        <p:spPr bwMode="auto">
          <a:xfrm>
            <a:off x="4418409" y="500062"/>
            <a:ext cx="364331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05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36771"/>
            <a:ext cx="10816087" cy="73642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</a:rPr>
              <a:t>Oficinas QualiRede</a:t>
            </a:r>
            <a:r>
              <a:rPr lang="pt-BR" sz="3600" b="1" dirty="0"/>
              <a:t/>
            </a:r>
            <a:br>
              <a:rPr lang="pt-BR" sz="3600" b="1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7557" y="1684026"/>
            <a:ext cx="2247472" cy="3821502"/>
          </a:xfrm>
          <a:ln>
            <a:noFill/>
          </a:ln>
          <a:effectLst/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C00000"/>
                </a:solidFill>
              </a:rPr>
              <a:t>Etapa I Contínuo do Cuidado</a:t>
            </a:r>
          </a:p>
          <a:p>
            <a:pPr marL="0" indent="0">
              <a:buNone/>
            </a:pPr>
            <a:r>
              <a:rPr lang="pt-BR" sz="2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600" dirty="0"/>
              <a:t>Objetivo: Desenhar um modelo de cuidado contínuo em HIV, IST e HV a partir das prioridades definidas para cada etapa, identificar problemas e priorizar</a:t>
            </a:r>
          </a:p>
          <a:p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90601" y="2360761"/>
            <a:ext cx="4139242" cy="396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336307" y="1649586"/>
            <a:ext cx="1734362" cy="129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Apresentação em CIR e Formalização do GT regional</a:t>
            </a:r>
          </a:p>
          <a:p>
            <a:endParaRPr lang="pt-BR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888974" y="1649586"/>
            <a:ext cx="2683366" cy="382150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b="1" dirty="0">
                <a:solidFill>
                  <a:srgbClr val="C00000"/>
                </a:solidFill>
              </a:rPr>
              <a:t>Etapa II Rede de Cuidado</a:t>
            </a:r>
          </a:p>
          <a:p>
            <a:pPr marL="0" indent="0">
              <a:buNone/>
            </a:pPr>
            <a:r>
              <a:rPr lang="pt-BR" sz="2600" dirty="0"/>
              <a:t>Objetivo: Desenvolver um plano de ação para contribuir na implementação da linha de cuidado em HIV, IST e HV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Retângulo Arredondado 8"/>
          <p:cNvSpPr/>
          <p:nvPr/>
        </p:nvSpPr>
        <p:spPr>
          <a:xfrm>
            <a:off x="4090077" y="1442487"/>
            <a:ext cx="2629183" cy="4304581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8781143" y="1345721"/>
            <a:ext cx="2830013" cy="4304581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876147" y="2693318"/>
            <a:ext cx="1866180" cy="180292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998938" y="3410112"/>
            <a:ext cx="150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30 a 60 dias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695708" y="1649586"/>
            <a:ext cx="21738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Complementares</a:t>
            </a:r>
          </a:p>
          <a:p>
            <a:r>
              <a:rPr lang="pt-BR" sz="2000" b="1" dirty="0"/>
              <a:t>Processo</a:t>
            </a:r>
          </a:p>
          <a:p>
            <a:r>
              <a:rPr lang="pt-BR" sz="2000" b="1" dirty="0"/>
              <a:t>Participação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="" xmlns:a16="http://schemas.microsoft.com/office/drawing/2014/main" id="{B9E45C3A-8B8D-4A65-9C26-0F20E24CA3FD}"/>
              </a:ext>
            </a:extLst>
          </p:cNvPr>
          <p:cNvSpPr/>
          <p:nvPr/>
        </p:nvSpPr>
        <p:spPr>
          <a:xfrm>
            <a:off x="188065" y="1451610"/>
            <a:ext cx="2150679" cy="41986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rgbClr val="C00000"/>
                </a:solidFill>
              </a:rPr>
              <a:t>Reunião Preparatória: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Apresentação do projeto de Intervenção e identificação dos gestores e profissionais chaves para as oficinas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Formação do GT regional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eta para a Direita 10">
            <a:extLst>
              <a:ext uri="{FF2B5EF4-FFF2-40B4-BE49-F238E27FC236}">
                <a16:creationId xmlns="" xmlns:a16="http://schemas.microsoft.com/office/drawing/2014/main" id="{4FBBCA04-F599-4D7C-ABF2-DD0698D92CBB}"/>
              </a:ext>
            </a:extLst>
          </p:cNvPr>
          <p:cNvSpPr/>
          <p:nvPr/>
        </p:nvSpPr>
        <p:spPr>
          <a:xfrm>
            <a:off x="2433080" y="3053208"/>
            <a:ext cx="1578553" cy="889605"/>
          </a:xfrm>
          <a:prstGeom prst="rightArrow">
            <a:avLst>
              <a:gd name="adj1" fmla="val 50000"/>
              <a:gd name="adj2" fmla="val 5071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8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81659" y="1052659"/>
            <a:ext cx="8276902" cy="145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57149" y="2310150"/>
            <a:ext cx="7056784" cy="58477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pt-BR" altLang="pt-BR" sz="3200" b="1" dirty="0">
              <a:solidFill>
                <a:schemeClr val="accent6">
                  <a:lumMod val="50000"/>
                </a:schemeClr>
              </a:solidFill>
              <a:sym typeface="Wingdings 2" pitchFamily="18" charset="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3913" y="1502229"/>
            <a:ext cx="103300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Coordenação conjunta com gestores de todos os níveis da região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Participação de gestores, profissionais e representantes da sociedade civil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Disponibilização de indicadores locais sobre a atenção em Sífilis na Gestação</a:t>
            </a:r>
            <a:r>
              <a:rPr lang="pt-BR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, HIV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/Aids e Hepatite 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Estruturação de um Grupo Técnico Regional ( GVE, DRS/CARS/ AB/ Lutz regional, coordenação municipal de DST/AIDS e HV)</a:t>
            </a:r>
          </a:p>
          <a:p>
            <a:pPr algn="ctr">
              <a:lnSpc>
                <a:spcPct val="150000"/>
              </a:lnSpc>
            </a:pP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3912" y="372049"/>
            <a:ext cx="10769961" cy="34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C00000"/>
                </a:solidFill>
                <a:latin typeface="+mn-lt"/>
              </a:rPr>
              <a:t>Principais subsídios para as duas oficinas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710119" y="784594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75733"/>
            <a:ext cx="10515600" cy="30734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Base dos trabalhos da Oficina 1 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 Identificação de principais problemas de desempenho local nas etapas do contínuo do cuidado em HIV, sífilis na gestação e hepatite C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835649" y="-217638"/>
            <a:ext cx="10520702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b="1" dirty="0"/>
              <a:t>Rede de Cuidado em IST/Aids/Hepatites Virais</a:t>
            </a:r>
            <a:endParaRPr lang="pt-BR" dirty="0"/>
          </a:p>
        </p:txBody>
      </p:sp>
      <p:graphicFrame>
        <p:nvGraphicFramePr>
          <p:cNvPr id="32771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93877"/>
              </p:ext>
            </p:extLst>
          </p:nvPr>
        </p:nvGraphicFramePr>
        <p:xfrm>
          <a:off x="216476" y="1471614"/>
          <a:ext cx="11870749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747A84D7-157D-4C9D-B06C-8F5BAD1FAA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6697" y="3940496"/>
            <a:ext cx="103005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5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807"/>
            <a:ext cx="10515600" cy="920121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Oficina 1 - Contínuo do Cuidado</a:t>
            </a:r>
            <a:r>
              <a:rPr lang="pt-BR" sz="3200" b="1" dirty="0"/>
              <a:t/>
            </a:r>
            <a:br>
              <a:rPr lang="pt-BR" sz="3200" b="1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10883"/>
            <a:ext cx="10515600" cy="56157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3800" b="1" dirty="0"/>
              <a:t>Apresentação inicial</a:t>
            </a:r>
          </a:p>
          <a:p>
            <a:pPr marL="792163" indent="-342900"/>
            <a:r>
              <a:rPr lang="pt-BR" sz="3800" dirty="0"/>
              <a:t>Modelo da cascata simplificado</a:t>
            </a:r>
          </a:p>
          <a:p>
            <a:pPr marL="792163" indent="-342900"/>
            <a:r>
              <a:rPr lang="pt-BR" sz="3800" dirty="0"/>
              <a:t>Modelo do contínuo do cuidado completo</a:t>
            </a:r>
          </a:p>
          <a:p>
            <a:pPr marL="792163" indent="-342900"/>
            <a:r>
              <a:rPr lang="pt-BR" sz="3800" dirty="0"/>
              <a:t>Prioridades</a:t>
            </a:r>
          </a:p>
          <a:p>
            <a:pPr marL="792163" indent="-342900"/>
            <a:r>
              <a:rPr lang="pt-BR" sz="3800" dirty="0"/>
              <a:t>Apresentação da atividade em grupo</a:t>
            </a:r>
            <a:endParaRPr lang="pt-BR" sz="3800" b="1" dirty="0"/>
          </a:p>
          <a:p>
            <a:pPr marL="0" indent="0">
              <a:lnSpc>
                <a:spcPct val="110000"/>
              </a:lnSpc>
              <a:buNone/>
            </a:pPr>
            <a:r>
              <a:rPr lang="pt-BR" sz="3800" b="1" dirty="0"/>
              <a:t>Trabalho em grupos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t-BR" sz="3800" dirty="0"/>
              <a:t>Etapas do contínuo do cuidado:</a:t>
            </a:r>
          </a:p>
          <a:p>
            <a:pPr lvl="1">
              <a:lnSpc>
                <a:spcPct val="110000"/>
              </a:lnSpc>
            </a:pPr>
            <a:r>
              <a:rPr lang="pt-BR" sz="3800" dirty="0"/>
              <a:t>Finalidades </a:t>
            </a:r>
          </a:p>
          <a:p>
            <a:pPr lvl="1">
              <a:lnSpc>
                <a:spcPct val="110000"/>
              </a:lnSpc>
            </a:pPr>
            <a:r>
              <a:rPr lang="pt-BR" sz="3800" dirty="0"/>
              <a:t>Prioridades</a:t>
            </a:r>
          </a:p>
          <a:p>
            <a:pPr lvl="1">
              <a:lnSpc>
                <a:spcPct val="110000"/>
              </a:lnSpc>
            </a:pPr>
            <a:r>
              <a:rPr lang="pt-BR" sz="3800" dirty="0"/>
              <a:t>Desempenho na região</a:t>
            </a:r>
          </a:p>
          <a:p>
            <a:pPr lvl="1">
              <a:lnSpc>
                <a:spcPct val="110000"/>
              </a:lnSpc>
            </a:pPr>
            <a:r>
              <a:rPr lang="pt-BR" sz="3800" dirty="0"/>
              <a:t>Indicadores</a:t>
            </a:r>
          </a:p>
          <a:p>
            <a:pPr lvl="1">
              <a:lnSpc>
                <a:spcPct val="110000"/>
              </a:lnSpc>
            </a:pPr>
            <a:r>
              <a:rPr lang="pt-BR" sz="3800" dirty="0"/>
              <a:t>Utilização do site como instrumento de auxílio para enfrentamento das prioridades</a:t>
            </a:r>
          </a:p>
          <a:p>
            <a:pPr lvl="1">
              <a:lnSpc>
                <a:spcPct val="110000"/>
              </a:lnSpc>
            </a:pPr>
            <a:r>
              <a:rPr lang="pt-BR" sz="3800" dirty="0"/>
              <a:t>Acordos para a Oficina 2– Linha de cuidado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3800" b="1" dirty="0"/>
              <a:t>Material de apoio</a:t>
            </a:r>
          </a:p>
          <a:p>
            <a:pPr marL="449263" indent="266700">
              <a:lnSpc>
                <a:spcPct val="110000"/>
              </a:lnSpc>
            </a:pPr>
            <a:r>
              <a:rPr lang="pt-BR" sz="3800" dirty="0"/>
              <a:t>Material impresso com os indicadores selecionados 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960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813"/>
              </p:ext>
            </p:extLst>
          </p:nvPr>
        </p:nvGraphicFramePr>
        <p:xfrm>
          <a:off x="890591" y="262015"/>
          <a:ext cx="10210225" cy="6675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5189">
                  <a:extLst>
                    <a:ext uri="{9D8B030D-6E8A-4147-A177-3AD203B41FA5}">
                      <a16:colId xmlns="" xmlns:a16="http://schemas.microsoft.com/office/drawing/2014/main" val="4240074995"/>
                    </a:ext>
                  </a:extLst>
                </a:gridCol>
                <a:gridCol w="1532638">
                  <a:extLst>
                    <a:ext uri="{9D8B030D-6E8A-4147-A177-3AD203B41FA5}">
                      <a16:colId xmlns="" xmlns:a16="http://schemas.microsoft.com/office/drawing/2014/main" val="450934594"/>
                    </a:ext>
                  </a:extLst>
                </a:gridCol>
                <a:gridCol w="2532398">
                  <a:extLst>
                    <a:ext uri="{9D8B030D-6E8A-4147-A177-3AD203B41FA5}">
                      <a16:colId xmlns="" xmlns:a16="http://schemas.microsoft.com/office/drawing/2014/main" val="887352418"/>
                    </a:ext>
                  </a:extLst>
                </a:gridCol>
              </a:tblGrid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Convidados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Quem convida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9666210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Planejamento (DRS)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4769219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articulador da AB (DRS)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267574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Articulador de DST/HIV do</a:t>
                      </a:r>
                      <a:r>
                        <a:rPr lang="pt-BR" sz="1800" u="none" strike="noStrike" baseline="0" dirty="0">
                          <a:effectLst/>
                        </a:rPr>
                        <a:t> GVE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2675272"/>
                  </a:ext>
                </a:extLst>
              </a:tr>
              <a:tr h="2624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effectLst/>
                        </a:rPr>
                        <a:t>Articulador de HV do</a:t>
                      </a:r>
                      <a:r>
                        <a:rPr lang="pt-BR" sz="1800" u="none" strike="noStrike" baseline="0" dirty="0">
                          <a:effectLst/>
                        </a:rPr>
                        <a:t> GVE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1593596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Articuladores da AB (DRS)</a:t>
                      </a: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5328258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Coordenador da AB (município)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8084138"/>
                  </a:ext>
                </a:extLst>
              </a:tr>
              <a:tr h="249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Coordenador HIV  (município)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179093"/>
                  </a:ext>
                </a:extLst>
              </a:tr>
              <a:tr h="249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Coordenador </a:t>
                      </a: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287737"/>
                  </a:ext>
                </a:extLst>
              </a:tr>
              <a:tr h="2891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Equipe SAE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1109"/>
                  </a:ext>
                </a:extLst>
              </a:tr>
              <a:tr h="2947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Representante da AB (assistência)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8846734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Equipe CTA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2876729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ONG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234069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Maternidades da Rede Cegonha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6471139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CAPS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7898484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CRASS/CREAS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8794151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UPA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713605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Pronto Socorro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944544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Representante do COSEMS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74556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Representante dos usuários no conselho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 de Saúde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470489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Representante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Fórum de ONG</a:t>
                      </a: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737214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3923112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7" marR="7007" marT="700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659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17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>
                <a:solidFill>
                  <a:srgbClr val="C00000"/>
                </a:solidFill>
              </a:rPr>
              <a:t>Indicadores</a:t>
            </a:r>
            <a:r>
              <a:rPr lang="pt-BR" b="1" dirty="0">
                <a:solidFill>
                  <a:srgbClr val="C00000"/>
                </a:solidFill>
              </a:rPr>
              <a:t>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100" b="1" dirty="0"/>
              <a:t>Serão utilizados na oficina 1, e como subsídios para o plano local a ser sintetizado na oficina 2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idx="1"/>
          </p:nvPr>
        </p:nvSpPr>
        <p:spPr>
          <a:xfrm>
            <a:off x="838200" y="1930399"/>
            <a:ext cx="10515600" cy="4246563"/>
          </a:xfrm>
        </p:spPr>
        <p:txBody>
          <a:bodyPr>
            <a:noAutofit/>
          </a:bodyPr>
          <a:lstStyle/>
          <a:p>
            <a:r>
              <a:rPr lang="pt-BR" b="1" dirty="0"/>
              <a:t>Tipo de indicadores</a:t>
            </a:r>
            <a:r>
              <a:rPr lang="pt-BR" dirty="0"/>
              <a:t>,</a:t>
            </a:r>
            <a:r>
              <a:rPr lang="pt-BR" b="1" dirty="0"/>
              <a:t> </a:t>
            </a:r>
            <a:r>
              <a:rPr lang="pt-BR" dirty="0"/>
              <a:t>reunidos segundo etapas do contínuo do cuidado: processo, resultados e impactos.</a:t>
            </a:r>
          </a:p>
          <a:p>
            <a:endParaRPr lang="pt-BR" dirty="0"/>
          </a:p>
          <a:p>
            <a:r>
              <a:rPr lang="pt-BR" b="1" dirty="0"/>
              <a:t>Fontes </a:t>
            </a:r>
          </a:p>
          <a:p>
            <a:pPr marL="0" indent="0" algn="ctr">
              <a:buNone/>
            </a:pPr>
            <a:r>
              <a:rPr lang="pt-BR" dirty="0"/>
              <a:t>COLETA COMPLETA: </a:t>
            </a:r>
          </a:p>
          <a:p>
            <a:pPr marL="0" indent="0" algn="ctr">
              <a:buNone/>
            </a:pPr>
            <a:r>
              <a:rPr lang="pt-BR" dirty="0"/>
              <a:t>Sistemas de informação estaduais; Sistema de avaliação Qualiaids 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00000"/>
                </a:solidFill>
              </a:rPr>
              <a:t>COLETA A SER COMPLETADA: 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00000"/>
                </a:solidFill>
              </a:rPr>
              <a:t>Informações municipais e locais; Sistema de avaliação </a:t>
            </a:r>
            <a:r>
              <a:rPr lang="pt-BR" b="1" dirty="0" err="1">
                <a:solidFill>
                  <a:srgbClr val="C00000"/>
                </a:solidFill>
              </a:rPr>
              <a:t>QualiAB</a:t>
            </a:r>
            <a:r>
              <a:rPr lang="pt-BR" b="1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864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33913" y="372049"/>
            <a:ext cx="8958820" cy="34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C00000"/>
                </a:solidFill>
                <a:latin typeface="+mn-lt"/>
              </a:rPr>
              <a:t>Explicando os indicadores de processo: o Qualiaids 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710119" y="784594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633912" y="1268760"/>
            <a:ext cx="11052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cs typeface="Arial" panose="020B0604020202020204" pitchFamily="34" charset="0"/>
              </a:rPr>
              <a:t>Questionário de Avaliação da Qualidade Organizacional de Serviços que atendem pessoas vivendo com HIV. O sistema emite relatórios imediatos: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10118" y="2303351"/>
            <a:ext cx="92659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cs typeface="Arial" panose="020B0604020202020204" pitchFamily="34" charset="0"/>
              </a:rPr>
              <a:t>- Avaliação da média geral do serviço (% do padrão esperado)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0118" y="2819466"/>
            <a:ext cx="1061929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cs typeface="Arial" panose="020B0604020202020204" pitchFamily="34" charset="0"/>
              </a:rPr>
              <a:t>- Bancos de dados disponíveis para os gestores</a:t>
            </a:r>
            <a:endParaRPr lang="pt-BR" sz="2400" b="1" i="1" dirty="0"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0118" y="3918857"/>
            <a:ext cx="11128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Já aplicado três vezes nacionalmente: em 2002, 2007 e 2010.</a:t>
            </a:r>
          </a:p>
          <a:p>
            <a:pPr algn="just"/>
            <a:r>
              <a:rPr lang="pt-BR" sz="2800" dirty="0"/>
              <a:t>Atualizado e revalidado em nível nacional (2015)</a:t>
            </a:r>
          </a:p>
          <a:p>
            <a:pPr algn="just"/>
            <a:r>
              <a:rPr lang="pt-BR" sz="2800" dirty="0"/>
              <a:t>Já respondido pelos estados de SP e SC (2016). </a:t>
            </a:r>
          </a:p>
          <a:p>
            <a:pPr algn="just"/>
            <a:r>
              <a:rPr lang="pt-BR" sz="2800" dirty="0"/>
              <a:t>Aplicação nacional: 2017 (em andamento)</a:t>
            </a:r>
          </a:p>
        </p:txBody>
      </p:sp>
    </p:spTree>
    <p:extLst>
      <p:ext uri="{BB962C8B-B14F-4D97-AF65-F5344CB8AC3E}">
        <p14:creationId xmlns:p14="http://schemas.microsoft.com/office/powerpoint/2010/main" val="47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" b="4029"/>
          <a:stretch/>
        </p:blipFill>
        <p:spPr>
          <a:xfrm>
            <a:off x="0" y="459199"/>
            <a:ext cx="12192000" cy="63988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-2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qualiaids.fm.usp.br</a:t>
            </a:r>
          </a:p>
        </p:txBody>
      </p:sp>
    </p:spTree>
    <p:extLst>
      <p:ext uri="{BB962C8B-B14F-4D97-AF65-F5344CB8AC3E}">
        <p14:creationId xmlns:p14="http://schemas.microsoft.com/office/powerpoint/2010/main" val="2840193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33912" y="372049"/>
            <a:ext cx="8264555" cy="34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C00000"/>
                </a:solidFill>
              </a:rPr>
              <a:t>Explicando os indicadores de processo : o</a:t>
            </a:r>
            <a:r>
              <a:rPr lang="pt-BR" sz="2800" b="1" dirty="0">
                <a:solidFill>
                  <a:srgbClr val="C00000"/>
                </a:solidFill>
                <a:latin typeface="+mn-lt"/>
              </a:rPr>
              <a:t> QualiAB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710119" y="784594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633912" y="1268760"/>
            <a:ext cx="11052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cs typeface="Arial" panose="020B0604020202020204" pitchFamily="34" charset="0"/>
              </a:rPr>
              <a:t>Questionário de Avaliação da Qualidade Organizacional de Serviços de Atenção Básica. O sistema emite relatórios imediatos:</a:t>
            </a:r>
          </a:p>
          <a:p>
            <a:endParaRPr lang="pt-BR" sz="2800" dirty="0">
              <a:cs typeface="Arial" panose="020B0604020202020204" pitchFamily="34" charset="0"/>
            </a:endParaRPr>
          </a:p>
          <a:p>
            <a:endParaRPr lang="pt-BR" sz="2800" dirty="0"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0118" y="2303351"/>
            <a:ext cx="92659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400" b="1" dirty="0">
                <a:cs typeface="Arial" panose="020B0604020202020204" pitchFamily="34" charset="0"/>
              </a:rPr>
              <a:t>- Avaliação da média geral do serviço (% do padrão esperado)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0118" y="2819466"/>
            <a:ext cx="1061929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cs typeface="Arial" panose="020B0604020202020204" pitchFamily="34" charset="0"/>
              </a:rPr>
              <a:t>- Avaliação da Dimensão de Saúde Sexual e Reprodutiva </a:t>
            </a:r>
            <a:r>
              <a:rPr lang="pt-BR" altLang="pt-BR" sz="2400" b="1" dirty="0">
                <a:cs typeface="Arial" panose="020B0604020202020204" pitchFamily="34" charset="0"/>
              </a:rPr>
              <a:t>(% do padrão esperado)</a:t>
            </a:r>
            <a:endParaRPr lang="pt-BR" sz="2400" b="1" i="1" dirty="0"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0118" y="4389120"/>
            <a:ext cx="11128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Já foi aplicado duas vezes, em regiões de SP, em 2007 e 2010.</a:t>
            </a:r>
          </a:p>
          <a:p>
            <a:pPr algn="just"/>
            <a:r>
              <a:rPr lang="pt-BR" sz="2800" dirty="0"/>
              <a:t>Atualizado e revalidado em nível nacional (2015) com validação da Dimensão Saúde Sexual e Reprodutiva.</a:t>
            </a:r>
          </a:p>
        </p:txBody>
      </p:sp>
    </p:spTree>
    <p:extLst>
      <p:ext uri="{BB962C8B-B14F-4D97-AF65-F5344CB8AC3E}">
        <p14:creationId xmlns:p14="http://schemas.microsoft.com/office/powerpoint/2010/main" val="25505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r="876" b="3918"/>
          <a:stretch/>
        </p:blipFill>
        <p:spPr>
          <a:xfrm>
            <a:off x="0" y="377076"/>
            <a:ext cx="12192000" cy="64764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www.abasica.fbm.unesp.br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01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tângulo Arredondado 69"/>
          <p:cNvSpPr/>
          <p:nvPr/>
        </p:nvSpPr>
        <p:spPr>
          <a:xfrm>
            <a:off x="1340739" y="995868"/>
            <a:ext cx="8917621" cy="5595747"/>
          </a:xfrm>
          <a:prstGeom prst="roundRect">
            <a:avLst/>
          </a:prstGeom>
          <a:solidFill>
            <a:srgbClr val="E7E6E6">
              <a:alpha val="10196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7751" y="0"/>
            <a:ext cx="10545729" cy="1318439"/>
          </a:xfrm>
        </p:spPr>
        <p:txBody>
          <a:bodyPr>
            <a:normAutofit/>
          </a:bodyPr>
          <a:lstStyle/>
          <a:p>
            <a:r>
              <a:rPr lang="pt-BR" b="1" dirty="0"/>
              <a:t>Coleta dos Indicadores </a:t>
            </a:r>
            <a:br>
              <a:rPr lang="pt-BR" b="1" dirty="0"/>
            </a:br>
            <a:endParaRPr lang="pt-BR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7281868" y="1682638"/>
            <a:ext cx="2208696" cy="4135953"/>
            <a:chOff x="7378583" y="1498000"/>
            <a:chExt cx="2208696" cy="4135953"/>
          </a:xfrm>
        </p:grpSpPr>
        <p:sp>
          <p:nvSpPr>
            <p:cNvPr id="55" name="Retângulo Arredondado 54"/>
            <p:cNvSpPr/>
            <p:nvPr/>
          </p:nvSpPr>
          <p:spPr>
            <a:xfrm>
              <a:off x="7378583" y="1498000"/>
              <a:ext cx="2208696" cy="413595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/>
            <p:cNvSpPr txBox="1"/>
            <p:nvPr/>
          </p:nvSpPr>
          <p:spPr bwMode="auto">
            <a:xfrm>
              <a:off x="7598651" y="2134816"/>
              <a:ext cx="1768560" cy="2862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Qualiaids</a:t>
              </a:r>
              <a:endPara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pt-BR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</a:t>
              </a:r>
            </a:p>
            <a:p>
              <a:pPr algn="ctr">
                <a:defRPr/>
              </a:pPr>
              <a:endPara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pt-BR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QualiAB</a:t>
              </a:r>
              <a:endPara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Saúde Sexual e Reprodutiva 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193218" y="1194346"/>
            <a:ext cx="2223035" cy="2306139"/>
            <a:chOff x="4119890" y="1438215"/>
            <a:chExt cx="2223035" cy="2306139"/>
          </a:xfrm>
        </p:grpSpPr>
        <p:grpSp>
          <p:nvGrpSpPr>
            <p:cNvPr id="61" name="Agrupar 60"/>
            <p:cNvGrpSpPr/>
            <p:nvPr/>
          </p:nvGrpSpPr>
          <p:grpSpPr>
            <a:xfrm>
              <a:off x="4119890" y="1438215"/>
              <a:ext cx="2223035" cy="2306139"/>
              <a:chOff x="5753015" y="3688062"/>
              <a:chExt cx="1444756" cy="1334812"/>
            </a:xfrm>
          </p:grpSpPr>
          <p:sp>
            <p:nvSpPr>
              <p:cNvPr id="62" name="Retângulo Arredondado 61"/>
              <p:cNvSpPr/>
              <p:nvPr/>
            </p:nvSpPr>
            <p:spPr>
              <a:xfrm>
                <a:off x="5753015" y="3688062"/>
                <a:ext cx="1444756" cy="1334812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5922639" y="4435863"/>
                <a:ext cx="1113664" cy="33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/>
                  <a:t>24 </a:t>
                </a:r>
                <a:r>
                  <a:rPr lang="pt-BR" sz="1600" dirty="0"/>
                  <a:t>indicadores</a:t>
                </a:r>
              </a:p>
            </p:txBody>
          </p:sp>
        </p:grpSp>
        <p:sp>
          <p:nvSpPr>
            <p:cNvPr id="64" name="CaixaDeTexto 63"/>
            <p:cNvSpPr txBox="1"/>
            <p:nvPr/>
          </p:nvSpPr>
          <p:spPr bwMode="auto">
            <a:xfrm>
              <a:off x="4339314" y="1798436"/>
              <a:ext cx="178419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Programas Estaduais 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170514" y="4028706"/>
            <a:ext cx="2245739" cy="2306139"/>
            <a:chOff x="4119892" y="1453165"/>
            <a:chExt cx="2245739" cy="2306139"/>
          </a:xfrm>
        </p:grpSpPr>
        <p:grpSp>
          <p:nvGrpSpPr>
            <p:cNvPr id="65" name="Agrupar 64"/>
            <p:cNvGrpSpPr/>
            <p:nvPr/>
          </p:nvGrpSpPr>
          <p:grpSpPr>
            <a:xfrm>
              <a:off x="4119892" y="1453165"/>
              <a:ext cx="2245739" cy="2306139"/>
              <a:chOff x="10195560" y="-62248"/>
              <a:chExt cx="1499616" cy="2146190"/>
            </a:xfrm>
          </p:grpSpPr>
          <p:sp>
            <p:nvSpPr>
              <p:cNvPr id="66" name="Retângulo Arredondado 65"/>
              <p:cNvSpPr/>
              <p:nvPr/>
            </p:nvSpPr>
            <p:spPr>
              <a:xfrm>
                <a:off x="10195560" y="-62248"/>
                <a:ext cx="1499616" cy="214619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>
                <a:off x="10369844" y="1177257"/>
                <a:ext cx="1157310" cy="54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/>
                  <a:t>19 </a:t>
                </a:r>
                <a:r>
                  <a:rPr lang="pt-BR" sz="1600" dirty="0"/>
                  <a:t>indicadores</a:t>
                </a:r>
              </a:p>
            </p:txBody>
          </p:sp>
        </p:grpSp>
        <p:sp>
          <p:nvSpPr>
            <p:cNvPr id="68" name="CaixaDeTexto 67"/>
            <p:cNvSpPr txBox="1"/>
            <p:nvPr/>
          </p:nvSpPr>
          <p:spPr bwMode="auto">
            <a:xfrm>
              <a:off x="4383648" y="1798435"/>
              <a:ext cx="190063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Programas Municipais</a:t>
              </a:r>
            </a:p>
          </p:txBody>
        </p:sp>
      </p:grpSp>
      <p:sp>
        <p:nvSpPr>
          <p:cNvPr id="8" name="Mais 7"/>
          <p:cNvSpPr/>
          <p:nvPr/>
        </p:nvSpPr>
        <p:spPr>
          <a:xfrm>
            <a:off x="5624857" y="3339660"/>
            <a:ext cx="861646" cy="871585"/>
          </a:xfrm>
          <a:prstGeom prst="mathPl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0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710118" y="942198"/>
            <a:ext cx="11128057" cy="5550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dirty="0"/>
              <a:t> </a:t>
            </a:r>
            <a:r>
              <a:rPr lang="pt-BR" sz="4000" dirty="0"/>
              <a:t>www.qualirede.org</a:t>
            </a:r>
            <a:endParaRPr lang="pt-BR" sz="4000" b="1" dirty="0"/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3200" dirty="0"/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3200" dirty="0"/>
              <a:t>Com diferentes tipos de acesso, conforme a agregação de dados por serviço, município, região e estado. 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33912" y="372049"/>
            <a:ext cx="10071469" cy="34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C00000"/>
                </a:solidFill>
                <a:latin typeface="+mn-lt"/>
              </a:rPr>
              <a:t>TODOS OS INDICADORES SERÃO DISPONIBILIZADOS NA WEB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710119" y="784594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9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65" r="-188" b="3530"/>
          <a:stretch/>
        </p:blipFill>
        <p:spPr>
          <a:xfrm>
            <a:off x="0" y="424206"/>
            <a:ext cx="12216207" cy="64337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-770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Tela inicial</a:t>
            </a:r>
          </a:p>
        </p:txBody>
      </p:sp>
    </p:spTree>
    <p:extLst>
      <p:ext uri="{BB962C8B-B14F-4D97-AF65-F5344CB8AC3E}">
        <p14:creationId xmlns:p14="http://schemas.microsoft.com/office/powerpoint/2010/main" val="208643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952D476E-4C8C-45C1-ACF3-63DCF2A89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Termo de Referência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E8E20BCF-671B-4DDC-959C-F1B7B78D6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400" b="1"/>
              <a:t>A Rede de Cuidado aos usuários com demandas relativas às DST/HIV/AIDS e Hepatites Virais B e C tem as seguintes diretrizes gerais:</a:t>
            </a:r>
          </a:p>
          <a:p>
            <a:pPr lvl="1">
              <a:lnSpc>
                <a:spcPct val="80000"/>
              </a:lnSpc>
            </a:pPr>
            <a:endParaRPr lang="pt-BR" altLang="pt-BR" sz="1200" b="1"/>
          </a:p>
          <a:p>
            <a:pPr lvl="1">
              <a:lnSpc>
                <a:spcPct val="80000"/>
              </a:lnSpc>
            </a:pPr>
            <a:r>
              <a:rPr lang="pt-BR" altLang="pt-BR" sz="1200"/>
              <a:t> Organização dos serviços em rede, com estabelecimento de ações intersetoriais garantindo o acesso, equidade e integralidade do cuidado; </a:t>
            </a:r>
          </a:p>
          <a:p>
            <a:pPr lvl="1">
              <a:lnSpc>
                <a:spcPct val="80000"/>
              </a:lnSpc>
            </a:pPr>
            <a:r>
              <a:rPr lang="pt-BR" altLang="pt-BR" sz="1200"/>
              <a:t> Atenção humanizada e centrada nas necessidades das pessoas, promovendo acolhimento, vínculo e responsabilização, embasados em protocolos clínicos vigentes em todos os pontos de atenção;</a:t>
            </a:r>
          </a:p>
          <a:p>
            <a:pPr lvl="1">
              <a:lnSpc>
                <a:spcPct val="80000"/>
              </a:lnSpc>
            </a:pPr>
            <a:r>
              <a:rPr lang="pt-BR" altLang="pt-BR" sz="1200"/>
              <a:t> Acolhimento com respeito ao sigilo, à orientação sexual e ao uso do nome social;</a:t>
            </a:r>
          </a:p>
          <a:p>
            <a:pPr lvl="1">
              <a:lnSpc>
                <a:spcPct val="80000"/>
              </a:lnSpc>
            </a:pPr>
            <a:r>
              <a:rPr lang="pt-BR" altLang="pt-BR" sz="1200"/>
              <a:t> Integralidade da atenção com trabalho interdisciplinar em equipe multiprofissional, tendo como eixos a elaboração de projetos terapêuticos, a gestão da clínica e a organização do trabalho em rede;</a:t>
            </a:r>
          </a:p>
          <a:p>
            <a:pPr lvl="1">
              <a:lnSpc>
                <a:spcPct val="80000"/>
              </a:lnSpc>
            </a:pPr>
            <a:endParaRPr lang="pt-BR" altLang="pt-BR" sz="1200"/>
          </a:p>
          <a:p>
            <a:pPr lvl="1">
              <a:lnSpc>
                <a:spcPct val="80000"/>
              </a:lnSpc>
            </a:pPr>
            <a:r>
              <a:rPr lang="pt-BR" altLang="pt-BR" sz="1200"/>
              <a:t> </a:t>
            </a:r>
            <a:r>
              <a:rPr lang="pt-BR" altLang="pt-BR" sz="1800" b="1">
                <a:solidFill>
                  <a:srgbClr val="A50021"/>
                </a:solidFill>
              </a:rPr>
              <a:t>O acesso ao serviço de atenção especializada de DST/HIV/AIDS e Hepatites Virais B e C devem preferencialmente se dar de forma regulada, considerando o papel da Atenção Básica na coordenação do cuidado.</a:t>
            </a:r>
          </a:p>
          <a:p>
            <a:pPr lvl="1">
              <a:lnSpc>
                <a:spcPct val="80000"/>
              </a:lnSpc>
            </a:pPr>
            <a:endParaRPr lang="pt-BR" altLang="pt-BR" sz="1200" b="1"/>
          </a:p>
          <a:p>
            <a:pPr lvl="1">
              <a:lnSpc>
                <a:spcPct val="80000"/>
              </a:lnSpc>
            </a:pPr>
            <a:r>
              <a:rPr lang="pt-BR" altLang="pt-BR" sz="1200"/>
              <a:t> Encaminhamento regulado pelos serviços especializados de DST/HIV/AIDS e Hepatites Virais B e C para outros serviços especializados e Rede Hospitalar, conforme protocolos e fluxos estabelecidos;</a:t>
            </a:r>
          </a:p>
          <a:p>
            <a:pPr lvl="1">
              <a:lnSpc>
                <a:spcPct val="80000"/>
              </a:lnSpc>
            </a:pPr>
            <a:r>
              <a:rPr lang="pt-BR" altLang="pt-BR" sz="1200"/>
              <a:t> Desenvolvimento de atividades no território, que favoreçam a inclusão social com vistas à promoção de autonomia e ao exercício da cidadania, em articulação com as organizações da sociedade civil;</a:t>
            </a:r>
          </a:p>
          <a:p>
            <a:pPr lvl="1">
              <a:lnSpc>
                <a:spcPct val="80000"/>
              </a:lnSpc>
            </a:pPr>
            <a:r>
              <a:rPr lang="pt-BR" altLang="pt-BR" sz="1200"/>
              <a:t> Promoção de estratégias de educação permanente.</a:t>
            </a:r>
          </a:p>
        </p:txBody>
      </p:sp>
    </p:spTree>
    <p:extLst>
      <p:ext uri="{BB962C8B-B14F-4D97-AF65-F5344CB8AC3E}">
        <p14:creationId xmlns:p14="http://schemas.microsoft.com/office/powerpoint/2010/main" val="1798373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57" r="45" b="3501"/>
          <a:stretch/>
        </p:blipFill>
        <p:spPr>
          <a:xfrm>
            <a:off x="0" y="411399"/>
            <a:ext cx="12233313" cy="64466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-770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Menu: O projeto</a:t>
            </a:r>
          </a:p>
        </p:txBody>
      </p:sp>
    </p:spTree>
    <p:extLst>
      <p:ext uri="{BB962C8B-B14F-4D97-AF65-F5344CB8AC3E}">
        <p14:creationId xmlns:p14="http://schemas.microsoft.com/office/powerpoint/2010/main" val="2623321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 r="94" b="3704"/>
          <a:stretch/>
        </p:blipFill>
        <p:spPr>
          <a:xfrm>
            <a:off x="0" y="432643"/>
            <a:ext cx="12192000" cy="642535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-770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Menu: Contínuo do cuidado</a:t>
            </a:r>
          </a:p>
        </p:txBody>
      </p:sp>
    </p:spTree>
    <p:extLst>
      <p:ext uri="{BB962C8B-B14F-4D97-AF65-F5344CB8AC3E}">
        <p14:creationId xmlns:p14="http://schemas.microsoft.com/office/powerpoint/2010/main" val="3988727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" b="3872"/>
          <a:stretch/>
        </p:blipFill>
        <p:spPr>
          <a:xfrm>
            <a:off x="0" y="427183"/>
            <a:ext cx="12192000" cy="643081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-770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Menu: Contínuo do cuidado</a:t>
            </a:r>
          </a:p>
        </p:txBody>
      </p:sp>
    </p:spTree>
    <p:extLst>
      <p:ext uri="{BB962C8B-B14F-4D97-AF65-F5344CB8AC3E}">
        <p14:creationId xmlns:p14="http://schemas.microsoft.com/office/powerpoint/2010/main" val="237094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 r="94" b="3872"/>
          <a:stretch/>
        </p:blipFill>
        <p:spPr>
          <a:xfrm>
            <a:off x="0" y="444199"/>
            <a:ext cx="12192000" cy="64138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-770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Menu: Instrumentos</a:t>
            </a:r>
          </a:p>
        </p:txBody>
      </p:sp>
    </p:spTree>
    <p:extLst>
      <p:ext uri="{BB962C8B-B14F-4D97-AF65-F5344CB8AC3E}">
        <p14:creationId xmlns:p14="http://schemas.microsoft.com/office/powerpoint/2010/main" val="1026910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24" r="-96" b="3704"/>
          <a:stretch/>
        </p:blipFill>
        <p:spPr>
          <a:xfrm>
            <a:off x="0" y="435857"/>
            <a:ext cx="12192000" cy="642473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-770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Menu: Contato</a:t>
            </a:r>
          </a:p>
        </p:txBody>
      </p:sp>
    </p:spTree>
    <p:extLst>
      <p:ext uri="{BB962C8B-B14F-4D97-AF65-F5344CB8AC3E}">
        <p14:creationId xmlns:p14="http://schemas.microsoft.com/office/powerpoint/2010/main" val="3054573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93" r="-1" b="3872"/>
          <a:stretch/>
        </p:blipFill>
        <p:spPr>
          <a:xfrm>
            <a:off x="0" y="450273"/>
            <a:ext cx="12192000" cy="640772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-770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Biblioteca virtual</a:t>
            </a:r>
          </a:p>
        </p:txBody>
      </p:sp>
    </p:spTree>
    <p:extLst>
      <p:ext uri="{BB962C8B-B14F-4D97-AF65-F5344CB8AC3E}">
        <p14:creationId xmlns:p14="http://schemas.microsoft.com/office/powerpoint/2010/main" val="2329573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4" r="-1" b="3704"/>
          <a:stretch/>
        </p:blipFill>
        <p:spPr>
          <a:xfrm>
            <a:off x="0" y="427183"/>
            <a:ext cx="12192000" cy="643081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-770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Fórum</a:t>
            </a:r>
          </a:p>
        </p:txBody>
      </p:sp>
    </p:spTree>
    <p:extLst>
      <p:ext uri="{BB962C8B-B14F-4D97-AF65-F5344CB8AC3E}">
        <p14:creationId xmlns:p14="http://schemas.microsoft.com/office/powerpoint/2010/main" val="3424997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DCEB404C-3BFE-4FB7-8ED7-858741B7E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Próximos Passos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2C682A50-8C55-41B6-BD0B-ED3F3029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94970"/>
            <a:ext cx="10515600" cy="4905829"/>
          </a:xfrm>
        </p:spPr>
        <p:txBody>
          <a:bodyPr>
            <a:normAutofit fontScale="92500" lnSpcReduction="10000"/>
          </a:bodyPr>
          <a:lstStyle/>
          <a:p>
            <a:endParaRPr lang="pt-BR" altLang="pt-BR" dirty="0"/>
          </a:p>
          <a:p>
            <a:r>
              <a:rPr lang="pt-BR" altLang="pt-BR" sz="3000" b="1" dirty="0"/>
              <a:t>Finalização das oficinas II e avaliação do processo</a:t>
            </a:r>
          </a:p>
          <a:p>
            <a:r>
              <a:rPr lang="pt-BR" altLang="pt-BR" sz="3000" b="1" dirty="0"/>
              <a:t>Revisão do processo e apresentação para interlocutores regionais IST/Aids e HV, diretores de planejamento DRS, articuladores da AB</a:t>
            </a:r>
          </a:p>
          <a:p>
            <a:r>
              <a:rPr lang="pt-BR" altLang="pt-BR" sz="3000" b="1" dirty="0"/>
              <a:t>Estruturação dos GT regionais com </a:t>
            </a:r>
            <a:r>
              <a:rPr lang="pt-BR" altLang="pt-BR" sz="3000" b="1" dirty="0" err="1"/>
              <a:t>co-coordenação</a:t>
            </a:r>
            <a:r>
              <a:rPr lang="pt-BR" altLang="pt-BR" sz="3000" b="1" dirty="0"/>
              <a:t> da rede pelos Diretores de DRS e GVE </a:t>
            </a:r>
          </a:p>
          <a:p>
            <a:r>
              <a:rPr lang="pt-BR" altLang="pt-BR" sz="3000" b="1" dirty="0"/>
              <a:t>Início das etapas do planejamento</a:t>
            </a:r>
          </a:p>
          <a:p>
            <a:pPr>
              <a:buClr>
                <a:srgbClr val="800000"/>
              </a:buClr>
              <a:buFont typeface="Calibri" panose="020F0502020204030204" pitchFamily="34" charset="0"/>
              <a:buChar char="ɣ"/>
            </a:pPr>
            <a:r>
              <a:rPr lang="pt-BR" altLang="pt-BR" sz="3000" b="1" dirty="0"/>
              <a:t>Diagnóstico</a:t>
            </a:r>
          </a:p>
          <a:p>
            <a:pPr>
              <a:buClr>
                <a:srgbClr val="800000"/>
              </a:buClr>
              <a:buFont typeface="Calibri" panose="020F0502020204030204" pitchFamily="34" charset="0"/>
              <a:buChar char="ɣ"/>
            </a:pPr>
            <a:r>
              <a:rPr lang="pt-BR" altLang="pt-BR" sz="3000" b="1" dirty="0"/>
              <a:t>Identificação e priorização dos Problemas</a:t>
            </a:r>
          </a:p>
          <a:p>
            <a:pPr>
              <a:buClr>
                <a:srgbClr val="800000"/>
              </a:buClr>
              <a:buFont typeface="Calibri" panose="020F0502020204030204" pitchFamily="34" charset="0"/>
              <a:buChar char="ɣ"/>
            </a:pPr>
            <a:r>
              <a:rPr lang="pt-BR" altLang="pt-BR" sz="3000" b="1" dirty="0"/>
              <a:t>Elaboração do plano de ação regional inspirado pelo Plano Estratégico Estadual – 2017-2020</a:t>
            </a:r>
          </a:p>
        </p:txBody>
      </p:sp>
    </p:spTree>
    <p:extLst>
      <p:ext uri="{BB962C8B-B14F-4D97-AF65-F5344CB8AC3E}">
        <p14:creationId xmlns:p14="http://schemas.microsoft.com/office/powerpoint/2010/main" val="199666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OBRIGADA!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79725" y="3356992"/>
            <a:ext cx="6400800" cy="1752600"/>
          </a:xfrm>
        </p:spPr>
        <p:txBody>
          <a:bodyPr/>
          <a:lstStyle/>
          <a:p>
            <a:r>
              <a:rPr lang="pt-BR" dirty="0"/>
              <a:t>ralencar@crt.saude.sp.gov.br</a:t>
            </a:r>
          </a:p>
        </p:txBody>
      </p:sp>
      <p:pic>
        <p:nvPicPr>
          <p:cNvPr id="4" name="Picture 4" descr="Logo Preven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692697"/>
            <a:ext cx="1282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-20150909-WA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098" y="648184"/>
            <a:ext cx="15843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797426"/>
            <a:ext cx="20161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0645202_734044909982146_6002740436610727007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49" y="4797426"/>
            <a:ext cx="1430338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A imagem pode conter: tex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41" y="4365105"/>
            <a:ext cx="3131840" cy="20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5">
            <a:extLst>
              <a:ext uri="{FF2B5EF4-FFF2-40B4-BE49-F238E27FC236}">
                <a16:creationId xmlns="" xmlns:a16="http://schemas.microsoft.com/office/drawing/2014/main" id="{E8C0511C-C0E9-4063-864F-6B6F722C6D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4642" r="21550" b="-2"/>
          <a:stretch>
            <a:fillRect/>
          </a:stretch>
        </p:blipFill>
        <p:spPr bwMode="auto">
          <a:xfrm>
            <a:off x="8040689" y="823145"/>
            <a:ext cx="2103120" cy="11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415BBAF-957E-46E4-9916-FA9251B2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58" y="2549489"/>
            <a:ext cx="2058010" cy="191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Espaço Reservado para Conteúdo 4">
            <a:extLst>
              <a:ext uri="{FF2B5EF4-FFF2-40B4-BE49-F238E27FC236}">
                <a16:creationId xmlns="" xmlns:a16="http://schemas.microsoft.com/office/drawing/2014/main" id="{EC150880-3255-4E67-9CC5-79878F0CE1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369" b="8595"/>
          <a:stretch/>
        </p:blipFill>
        <p:spPr bwMode="auto">
          <a:xfrm>
            <a:off x="9233732" y="2455527"/>
            <a:ext cx="1646163" cy="16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CBA2DDD9-0F32-4A52-B204-42624578E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1188"/>
            <a:ext cx="9144000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/>
              <a:t> Elaboração do Plano Regional</a:t>
            </a:r>
            <a:r>
              <a:rPr lang="pt-BR" altLang="pt-BR" dirty="0"/>
              <a:t> </a:t>
            </a:r>
          </a:p>
          <a:p>
            <a:pPr algn="just"/>
            <a:r>
              <a:rPr lang="pt-BR" altLang="pt-BR" sz="1600" dirty="0"/>
              <a:t>Após a análise da situação e da resposta serão identificados os problemas prioritários a serem enfrentados pela região, tornando a realidade mais satisfatória em relação às IST/AIDS e Hepatites Virais, tendo em vista a melhoria nos indicadores de impacto, resultados e processo. </a:t>
            </a:r>
          </a:p>
          <a:p>
            <a:pPr algn="just"/>
            <a:r>
              <a:rPr lang="pt-BR" altLang="pt-BR" sz="1600" dirty="0"/>
              <a:t>Para enfrentamento dos problemas e suas causas, deverão ser pactuadas metas regionais e elaboradas ações regionais e municipais elencadas por ordem de prioridade.</a:t>
            </a:r>
          </a:p>
          <a:p>
            <a:pPr algn="just"/>
            <a:endParaRPr lang="pt-BR" altLang="pt-BR" sz="1600" dirty="0"/>
          </a:p>
          <a:p>
            <a:pPr algn="just"/>
            <a:r>
              <a:rPr lang="pt-BR" altLang="pt-BR" sz="2000" b="1" dirty="0"/>
              <a:t>A elaboração dos planos será realizada por Regiões de Saúde, ou Regiões de saúde contíguas, contemplando o referenciamento na alta complexidade, os fluxos e pactuações estabelecidas. Caberá ao Grupo Técnico Regional, </a:t>
            </a:r>
            <a:r>
              <a:rPr lang="pt-BR" altLang="pt-BR" sz="2000" b="1" dirty="0" err="1"/>
              <a:t>co-coordenado</a:t>
            </a:r>
            <a:r>
              <a:rPr lang="pt-BR" altLang="pt-BR" sz="2000" b="1" dirty="0"/>
              <a:t> pelos Diretores de GVE e DRS, estabelecer as articulações para a adequada cobertura das referencias de alta e media complexidade em seu território</a:t>
            </a:r>
          </a:p>
          <a:p>
            <a:pPr algn="just"/>
            <a:endParaRPr lang="pt-BR" altLang="pt-BR" sz="2000" b="1" dirty="0"/>
          </a:p>
          <a:p>
            <a:pPr algn="just"/>
            <a:r>
              <a:rPr lang="pt-BR" altLang="pt-BR" sz="1600" dirty="0"/>
              <a:t>O plano será monitorado anualmente, devendo ser analisadas as necessidades de adequações e mudanças, conforme a realidade da região. No monitoramento do Plano Regional, serão considerados o alcance das metas e os indicadores.</a:t>
            </a:r>
          </a:p>
          <a:p>
            <a:pPr algn="just"/>
            <a:r>
              <a:rPr lang="pt-BR" altLang="pt-BR" sz="1600" dirty="0"/>
              <a:t>Como resultado do Plano Regional, espera-se a qualificação da atenção com estabelecimento de relações horizontais organizadas, sistematizadas e reguladas entre a atenção básica, rede especializada e demais pontos de atenção do sistema de saúde e </a:t>
            </a:r>
            <a:r>
              <a:rPr lang="pt-BR" altLang="pt-BR" sz="1600" dirty="0" err="1"/>
              <a:t>conseqüente</a:t>
            </a:r>
            <a:r>
              <a:rPr lang="pt-BR" altLang="pt-BR" sz="1600" dirty="0"/>
              <a:t> melhoria dos indicadores de resultado e impacto em IST/AIDS e Hepatites Virais.</a:t>
            </a:r>
          </a:p>
        </p:txBody>
      </p:sp>
    </p:spTree>
    <p:extLst>
      <p:ext uri="{BB962C8B-B14F-4D97-AF65-F5344CB8AC3E}">
        <p14:creationId xmlns:p14="http://schemas.microsoft.com/office/powerpoint/2010/main" val="47039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type="subTitle" idx="1"/>
          </p:nvPr>
        </p:nvSpPr>
        <p:spPr>
          <a:xfrm>
            <a:off x="1723845" y="2468880"/>
            <a:ext cx="91037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3200" b="1" dirty="0">
                <a:solidFill>
                  <a:srgbClr val="3E382F"/>
                </a:solidFill>
                <a:latin typeface="Calibri" pitchFamily="34" charset="0"/>
              </a:rPr>
              <a:t>Qualificação da Rede de Cuidados em DST, HIV/aids e Hepatites Virais em Regiões Prioritárias dos Estados de Santa Catarina e São Paulo</a:t>
            </a:r>
          </a:p>
        </p:txBody>
      </p:sp>
      <p:pic>
        <p:nvPicPr>
          <p:cNvPr id="4" name="Imagem 5"/>
          <p:cNvPicPr>
            <a:picLocks noChangeAspect="1"/>
          </p:cNvPicPr>
          <p:nvPr/>
        </p:nvPicPr>
        <p:blipFill>
          <a:blip r:embed="rId2"/>
          <a:srcRect t="-4642" r="21550" b="-2"/>
          <a:stretch>
            <a:fillRect/>
          </a:stretch>
        </p:blipFill>
        <p:spPr bwMode="auto">
          <a:xfrm>
            <a:off x="2800351" y="400050"/>
            <a:ext cx="5700712" cy="20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441941" y="4719683"/>
            <a:ext cx="6211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C00000"/>
                </a:solidFill>
              </a:rPr>
              <a:t>Oficinas </a:t>
            </a:r>
            <a:r>
              <a:rPr lang="pt-BR" sz="4400" b="1" dirty="0" err="1">
                <a:solidFill>
                  <a:srgbClr val="C00000"/>
                </a:solidFill>
              </a:rPr>
              <a:t>QualiRede</a:t>
            </a:r>
            <a:endParaRPr lang="pt-B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2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0119" y="701407"/>
            <a:ext cx="94501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t-BR" altLang="pt-BR" sz="2800" dirty="0">
                <a:latin typeface="+mn-lt"/>
                <a:cs typeface="Arial" panose="020B0604020202020204" pitchFamily="34" charset="0"/>
              </a:rPr>
              <a:t>Aprimorar a qualidade e a integração dos serviços da rede de atenção à saúde em IST, HIV/aids, HV</a:t>
            </a:r>
          </a:p>
        </p:txBody>
      </p:sp>
      <p:sp>
        <p:nvSpPr>
          <p:cNvPr id="5" name="Fluxograma: Processo alternativo 4"/>
          <p:cNvSpPr/>
          <p:nvPr/>
        </p:nvSpPr>
        <p:spPr>
          <a:xfrm>
            <a:off x="1016261" y="2743200"/>
            <a:ext cx="8978731" cy="2944454"/>
          </a:xfrm>
          <a:prstGeom prst="flowChartAlternateProcess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Serviços de Atenção Básica (AB)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Centros de Testagem e Aconselhamento (CTA)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Serviços que tratam HIV e/ou HCV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Maternidades, Pronto Socorro, UPA, Hospitais, Saúde Mental, outros serviços relacionados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33913" y="2106529"/>
            <a:ext cx="9462755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800" b="1" dirty="0">
                <a:solidFill>
                  <a:srgbClr val="C00000"/>
                </a:solidFill>
                <a:cs typeface="Arial" panose="020B0604020202020204" pitchFamily="34" charset="0"/>
                <a:sym typeface="Wingdings 2" pitchFamily="18" charset="2"/>
              </a:rPr>
              <a:t>Quais tipos de serviços estão incluídos?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3913" y="372049"/>
            <a:ext cx="7143200" cy="34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C00000"/>
                </a:solidFill>
                <a:latin typeface="+mn-lt"/>
              </a:rPr>
              <a:t>Qual é o objetivo do projeto QualiRede?</a:t>
            </a: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710119" y="784594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298" y="362891"/>
            <a:ext cx="11128057" cy="5900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C00000"/>
                </a:solidFill>
              </a:rPr>
              <a:t>Quem somos nós?   </a:t>
            </a:r>
            <a:endParaRPr lang="pt-B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B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C00000"/>
                </a:solidFill>
              </a:rPr>
              <a:t>Parceria: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Universidade-SUS </a:t>
            </a:r>
          </a:p>
          <a:p>
            <a:pPr marL="0" indent="0">
              <a:buNone/>
            </a:pPr>
            <a:endParaRPr lang="pt-BR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C00000"/>
                </a:solidFill>
              </a:rPr>
              <a:t>Financiamento</a:t>
            </a:r>
            <a:r>
              <a:rPr lang="pt-BR" sz="2400" b="1" dirty="0">
                <a:solidFill>
                  <a:srgbClr val="FF0000"/>
                </a:solidFill>
              </a:rPr>
              <a:t>: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 Programas de IST/HIV e HV locais e </a:t>
            </a:r>
            <a:r>
              <a:rPr lang="pt-BR" sz="2400" dirty="0"/>
              <a:t>PROADI-SUS (Hosp. Sírio-Libanês)</a:t>
            </a:r>
          </a:p>
          <a:p>
            <a:pPr marL="0" indent="0">
              <a:buNone/>
            </a:pPr>
            <a:endParaRPr lang="pt-B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C00000"/>
                </a:solidFill>
              </a:rPr>
              <a:t>Período de execução: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de janeiro de 2016 a  dezembro de 2017 (24 meses)</a:t>
            </a:r>
          </a:p>
          <a:p>
            <a:pPr marL="0" indent="0">
              <a:buNone/>
            </a:pPr>
            <a:endParaRPr lang="pt-B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C00000"/>
                </a:solidFill>
              </a:rPr>
              <a:t>Proposição do Ministério da Saúde: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Departamento de DST, Aids e Hepatites Virais - SVS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2" r="21550" b="-1"/>
          <a:stretch/>
        </p:blipFill>
        <p:spPr>
          <a:xfrm>
            <a:off x="10498037" y="6201295"/>
            <a:ext cx="966227" cy="41633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632299" y="856472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6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1"/>
          <p:cNvGrpSpPr/>
          <p:nvPr/>
        </p:nvGrpSpPr>
        <p:grpSpPr>
          <a:xfrm>
            <a:off x="396975" y="979852"/>
            <a:ext cx="3757654" cy="3525258"/>
            <a:chOff x="486702" y="209704"/>
            <a:chExt cx="3757654" cy="2923318"/>
          </a:xfrm>
        </p:grpSpPr>
        <p:sp>
          <p:nvSpPr>
            <p:cNvPr id="5" name="Retângulo 4"/>
            <p:cNvSpPr/>
            <p:nvPr/>
          </p:nvSpPr>
          <p:spPr>
            <a:xfrm>
              <a:off x="490670" y="209704"/>
              <a:ext cx="3725122" cy="1453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</a:rPr>
                <a:t>Faculdade de Medicina da Universidade de São Paulo- Departamento de Medicina Preventiva</a:t>
              </a:r>
            </a:p>
            <a:p>
              <a:r>
                <a:rPr lang="pt-BR" sz="1200" b="1" dirty="0">
                  <a:cs typeface="Arial" panose="020B0604020202020204" pitchFamily="34" charset="0"/>
                </a:rPr>
                <a:t>Maria Ines Battistella Nemes (Coordenadora) </a:t>
              </a:r>
            </a:p>
            <a:p>
              <a:r>
                <a:rPr lang="pt-BR" sz="1200" dirty="0">
                  <a:cs typeface="Arial" panose="020B0604020202020204" pitchFamily="34" charset="0"/>
                </a:rPr>
                <a:t>Ana Maroso Alves; Ana Paula Loch; </a:t>
              </a:r>
            </a:p>
            <a:p>
              <a:pPr lvl="0"/>
              <a:r>
                <a:rPr lang="pt-BR" sz="1200" dirty="0">
                  <a:cs typeface="Arial" panose="020B0604020202020204" pitchFamily="34" charset="0"/>
                </a:rPr>
                <a:t>Carolina Simone Souza Adania; Gabriel Lima de Jesus</a:t>
              </a: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86702" y="1542891"/>
              <a:ext cx="3757654" cy="791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</a:rPr>
                <a:t>Departamento IST-Aids e Hepatites Virais- SVS-MS</a:t>
              </a:r>
            </a:p>
            <a:p>
              <a:r>
                <a:rPr lang="pt-BR" sz="1200" dirty="0" err="1">
                  <a:cs typeface="Arial" panose="020B0604020202020204" pitchFamily="34" charset="0"/>
                </a:rPr>
                <a:t>Alexsana</a:t>
              </a:r>
              <a:r>
                <a:rPr lang="pt-BR" sz="1200" dirty="0">
                  <a:cs typeface="Arial" panose="020B0604020202020204" pitchFamily="34" charset="0"/>
                </a:rPr>
                <a:t> </a:t>
              </a:r>
              <a:r>
                <a:rPr lang="pt-BR" sz="1200" dirty="0" err="1">
                  <a:cs typeface="Arial" panose="020B0604020202020204" pitchFamily="34" charset="0"/>
                </a:rPr>
                <a:t>Sposito</a:t>
              </a:r>
              <a:r>
                <a:rPr lang="pt-BR" sz="1200" dirty="0">
                  <a:cs typeface="Arial" panose="020B0604020202020204" pitchFamily="34" charset="0"/>
                </a:rPr>
                <a:t>; Ana </a:t>
              </a:r>
              <a:r>
                <a:rPr lang="pt-BR" sz="1200" dirty="0" err="1">
                  <a:cs typeface="Arial" panose="020B0604020202020204" pitchFamily="34" charset="0"/>
                </a:rPr>
                <a:t>Kolling</a:t>
              </a:r>
              <a:r>
                <a:rPr lang="pt-BR" sz="1200" dirty="0">
                  <a:cs typeface="Arial" panose="020B0604020202020204" pitchFamily="34" charset="0"/>
                </a:rPr>
                <a:t>; Elisa </a:t>
              </a:r>
              <a:r>
                <a:rPr lang="pt-BR" sz="1200" dirty="0" err="1">
                  <a:cs typeface="Arial" panose="020B0604020202020204" pitchFamily="34" charset="0"/>
                </a:rPr>
                <a:t>Cattapan</a:t>
              </a:r>
              <a:r>
                <a:rPr lang="pt-BR" sz="1200" dirty="0">
                  <a:cs typeface="Arial" panose="020B0604020202020204" pitchFamily="34" charset="0"/>
                </a:rPr>
                <a:t>; Flávia Moreno; Juliana Uesono 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488686" y="2494964"/>
              <a:ext cx="3755670" cy="638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Departamento de Atenção Básica (DAB)  SAS/MS</a:t>
              </a:r>
            </a:p>
            <a:p>
              <a:r>
                <a:rPr lang="pt-BR" sz="1200" dirty="0">
                  <a:cs typeface="Arial" panose="020B0604020202020204" pitchFamily="34" charset="0"/>
                </a:rPr>
                <a:t>Marcia Helena Leal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8265373" y="979852"/>
            <a:ext cx="3509517" cy="56630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cs typeface="Arial" panose="020B0604020202020204" pitchFamily="34" charset="0"/>
              </a:rPr>
              <a:t>Faculdade de Medicina de Botucatu – UNESP</a:t>
            </a:r>
          </a:p>
          <a:p>
            <a:r>
              <a:rPr lang="pt-BR" sz="1600" b="1" dirty="0">
                <a:solidFill>
                  <a:srgbClr val="C00000"/>
                </a:solidFill>
                <a:cs typeface="Arial" panose="020B0604020202020204" pitchFamily="34" charset="0"/>
              </a:rPr>
              <a:t>Departamento de Saúde Pública </a:t>
            </a:r>
          </a:p>
          <a:p>
            <a:r>
              <a:rPr lang="pt-BR" sz="1200" dirty="0">
                <a:cs typeface="Arial" panose="020B0604020202020204" pitchFamily="34" charset="0"/>
              </a:rPr>
              <a:t>Elen Rose Lodeiro Castanheira; </a:t>
            </a:r>
            <a:r>
              <a:rPr lang="pt-BR" sz="12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Luceime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Olivia Nunes; Thais Fernanda Zarili</a:t>
            </a: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C00000"/>
                </a:solidFill>
                <a:cs typeface="Arial" panose="020B0604020202020204" pitchFamily="34" charset="0"/>
              </a:rPr>
              <a:t>Universidade Federal do Mato Grosso</a:t>
            </a:r>
          </a:p>
          <a:p>
            <a:r>
              <a:rPr lang="pt-BR" sz="1600" b="1" dirty="0">
                <a:solidFill>
                  <a:srgbClr val="C00000"/>
                </a:solidFill>
                <a:cs typeface="Arial" panose="020B0604020202020204" pitchFamily="34" charset="0"/>
              </a:rPr>
              <a:t>Instituto de Saúde Coletiva </a:t>
            </a:r>
            <a:endParaRPr lang="pt-BR" sz="16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Ruth Terezinha Kehrig</a:t>
            </a: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C00000"/>
                </a:solidFill>
                <a:cs typeface="Arial" panose="020B0604020202020204" pitchFamily="34" charset="0"/>
              </a:rPr>
              <a:t>Universidade Federal de Mato Grosso do Sul - Campus de Paranaíba</a:t>
            </a:r>
          </a:p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Renata </a:t>
            </a:r>
            <a:r>
              <a:rPr lang="pt-BR" sz="12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Bellenzani</a:t>
            </a:r>
            <a:endParaRPr lang="pt-BR" sz="12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C00000"/>
                </a:solidFill>
                <a:cs typeface="Arial" panose="020B0604020202020204" pitchFamily="34" charset="0"/>
              </a:rPr>
              <a:t>Escola de Enfermagem USP- Ribeirão Preto</a:t>
            </a:r>
            <a:endParaRPr lang="pt-BR" sz="16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pt-BR" sz="1200" dirty="0">
                <a:cs typeface="Arial" panose="020B0604020202020204" pitchFamily="34" charset="0"/>
              </a:rPr>
              <a:t>Aline Aparecida Monroe;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Glauber Palha dos Santos; Livia Maria Lopes</a:t>
            </a: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C00000"/>
                </a:solidFill>
                <a:cs typeface="Arial" panose="020B0604020202020204" pitchFamily="34" charset="0"/>
              </a:rPr>
              <a:t>Universidade Regional de Blumenau -FURB</a:t>
            </a:r>
          </a:p>
          <a:p>
            <a:r>
              <a:rPr lang="pt-BR" sz="1200" dirty="0">
                <a:cs typeface="Arial" panose="020B0604020202020204" pitchFamily="34" charset="0"/>
              </a:rPr>
              <a:t>Ernani </a:t>
            </a:r>
            <a:r>
              <a:rPr lang="pt-BR" sz="1200" dirty="0" err="1">
                <a:cs typeface="Arial" panose="020B0604020202020204" pitchFamily="34" charset="0"/>
              </a:rPr>
              <a:t>Tiaraju</a:t>
            </a:r>
            <a:r>
              <a:rPr lang="pt-BR" sz="1200" dirty="0">
                <a:cs typeface="Arial" panose="020B0604020202020204" pitchFamily="34" charset="0"/>
              </a:rPr>
              <a:t> de Santa Helena; José Francisco </a:t>
            </a:r>
            <a:r>
              <a:rPr lang="pt-BR" sz="1200" dirty="0" err="1">
                <a:cs typeface="Arial" panose="020B0604020202020204" pitchFamily="34" charset="0"/>
              </a:rPr>
              <a:t>Gontan</a:t>
            </a:r>
            <a:r>
              <a:rPr lang="pt-BR" sz="1200" dirty="0">
                <a:cs typeface="Arial" panose="020B0604020202020204" pitchFamily="34" charset="0"/>
              </a:rPr>
              <a:t> </a:t>
            </a:r>
            <a:r>
              <a:rPr lang="pt-BR" sz="1200" dirty="0" err="1">
                <a:cs typeface="Arial" panose="020B0604020202020204" pitchFamily="34" charset="0"/>
              </a:rPr>
              <a:t>Albiero</a:t>
            </a:r>
            <a:r>
              <a:rPr lang="pt-BR" sz="1200" dirty="0">
                <a:cs typeface="Arial" panose="020B0604020202020204" pitchFamily="34" charset="0"/>
              </a:rPr>
              <a:t> </a:t>
            </a:r>
          </a:p>
          <a:p>
            <a:endParaRPr lang="pt-BR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15"/>
          <p:cNvGrpSpPr/>
          <p:nvPr/>
        </p:nvGrpSpPr>
        <p:grpSpPr>
          <a:xfrm>
            <a:off x="4331872" y="979852"/>
            <a:ext cx="3521112" cy="4982318"/>
            <a:chOff x="3897548" y="1560418"/>
            <a:chExt cx="3521112" cy="4219031"/>
          </a:xfrm>
        </p:grpSpPr>
        <p:sp>
          <p:nvSpPr>
            <p:cNvPr id="9" name="Retângulo 8"/>
            <p:cNvSpPr/>
            <p:nvPr/>
          </p:nvSpPr>
          <p:spPr>
            <a:xfrm>
              <a:off x="3897548" y="1560418"/>
              <a:ext cx="3470784" cy="216319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Coordenação Estadual de DST e Aids de São Paulo, Secretaria Estadual de Saúde – SES-SP</a:t>
              </a:r>
              <a:endParaRPr lang="pt-BR" sz="1600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r>
                <a:rPr lang="pt-BR" sz="14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Angela Tayra; Carmen Silvia Bruniera Domingues; </a:t>
              </a:r>
            </a:p>
            <a:p>
              <a:r>
                <a:rPr lang="pt-BR" sz="14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Ivone de Paula; Joselita Maria de Magalhães Caraciolo;</a:t>
              </a:r>
            </a:p>
            <a:p>
              <a:r>
                <a:rPr lang="pt-BR" sz="14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Katia Valeska Trindade; Maria Clara Gianna; Mariliza Henrique da Silva; Mariza </a:t>
              </a:r>
              <a:r>
                <a:rPr lang="pt-BR" sz="1400" b="1" dirty="0" err="1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Vono</a:t>
              </a:r>
              <a:r>
                <a:rPr lang="pt-BR" sz="14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sz="1400" b="1" dirty="0" err="1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Tancredi</a:t>
              </a:r>
              <a:r>
                <a:rPr lang="pt-BR" sz="1400" b="1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; Paula de Oliveira e Sousa; Rosa Alencar Souza; Vilma Cervantes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897548" y="3736006"/>
              <a:ext cx="3470784" cy="12721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Programa Estadual de Hepatites Virais do Estado de São Paulo – CVE/SES-SP</a:t>
              </a:r>
              <a:endParaRPr lang="pt-BR" sz="1600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Débora Moraes Coelho; Juliana Yamashiro; Norma Suely de Oliveira Farias; Sirlene Caminada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930318" y="4753527"/>
              <a:ext cx="3488342" cy="10259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Coordenação da Atenção Básica de São Paulo – SES/SP</a:t>
              </a:r>
              <a:endParaRPr lang="pt-BR" sz="1600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Arnaldo Sala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396975" y="4780558"/>
            <a:ext cx="3446285" cy="1960728"/>
            <a:chOff x="3465099" y="3333907"/>
            <a:chExt cx="3459475" cy="2222685"/>
          </a:xfrm>
        </p:grpSpPr>
        <p:sp>
          <p:nvSpPr>
            <p:cNvPr id="15" name="Retângulo 14"/>
            <p:cNvSpPr/>
            <p:nvPr/>
          </p:nvSpPr>
          <p:spPr>
            <a:xfrm>
              <a:off x="3465099" y="3333907"/>
              <a:ext cx="3459474" cy="10259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Gerência de Vigilância das DST/aids e Hepatites Virais Santa Catarina</a:t>
              </a:r>
              <a:endParaRPr lang="pt-BR" sz="1600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Dulce Castro Quevedo; Márcia Aparecida da Silva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465099" y="4530671"/>
              <a:ext cx="3459475" cy="10259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Coordenação da Atenção Básica de Santa Catarina – SES/SC</a:t>
              </a:r>
              <a:endParaRPr lang="pt-BR" sz="1600" dirty="0">
                <a:solidFill>
                  <a:srgbClr val="C00000"/>
                </a:solidFill>
                <a:cs typeface="Arial" panose="020B0604020202020204" pitchFamily="34" charset="0"/>
              </a:endParaRPr>
            </a:p>
            <a:p>
              <a:pPr algn="just"/>
              <a:r>
                <a:rPr lang="pt-BR" sz="120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Carmen Regina </a:t>
              </a:r>
              <a:r>
                <a:rPr lang="pt-BR" sz="1200" dirty="0" err="1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Delziovo</a:t>
              </a:r>
              <a:r>
                <a:rPr lang="pt-BR" sz="1200" dirty="0">
                  <a:solidFill>
                    <a:schemeClr val="bg2">
                      <a:lumMod val="25000"/>
                    </a:schemeClr>
                  </a:solidFill>
                  <a:cs typeface="Arial" panose="020B0604020202020204" pitchFamily="34" charset="0"/>
                </a:rPr>
                <a:t>; Iraci Batista da Silva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07248" y="332221"/>
            <a:ext cx="38473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rgbClr val="C00000"/>
                </a:solidFill>
              </a:rPr>
              <a:t>Equipe QualiRede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322964" y="980728"/>
            <a:ext cx="11499907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1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81659" y="1052659"/>
            <a:ext cx="8276902" cy="145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57149" y="2310150"/>
            <a:ext cx="7056784" cy="584775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pt-BR" altLang="pt-BR" sz="3200" b="1" dirty="0">
              <a:solidFill>
                <a:schemeClr val="accent6">
                  <a:lumMod val="50000"/>
                </a:schemeClr>
              </a:solidFill>
              <a:sym typeface="Wingdings 2" pitchFamily="18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91545" y="1195790"/>
            <a:ext cx="7622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Atenção em IST, HIV/aids, HV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3200" b="1" dirty="0">
                <a:solidFill>
                  <a:srgbClr val="C00000"/>
                </a:solidFill>
              </a:rPr>
              <a:t>Programa de Saúde Pública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33913" y="2324733"/>
            <a:ext cx="103300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/>
              <a:t>Atributos principais </a:t>
            </a:r>
          </a:p>
          <a:p>
            <a:pPr algn="ctr">
              <a:lnSpc>
                <a:spcPct val="150000"/>
              </a:lnSpc>
            </a:pPr>
            <a:r>
              <a:rPr lang="pt-BR" sz="2800" dirty="0"/>
              <a:t>A atenção individual (preventiva ou curativa) visa obter impactos na população por meio da obtenção de bons resultados nas pessoas</a:t>
            </a:r>
          </a:p>
          <a:p>
            <a:pPr algn="ctr">
              <a:lnSpc>
                <a:spcPct val="150000"/>
              </a:lnSpc>
            </a:pPr>
            <a:endParaRPr lang="pt-BR" sz="2800" dirty="0"/>
          </a:p>
          <a:p>
            <a:pPr algn="ctr">
              <a:lnSpc>
                <a:spcPct val="150000"/>
              </a:lnSpc>
            </a:pPr>
            <a:r>
              <a:rPr lang="pt-BR" sz="2800" dirty="0"/>
              <a:t>Define as finalidade e ações segundo um  modelo de contínuo do cuidado operado por uma rede de serviços de saúde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t-BR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3913" y="372049"/>
            <a:ext cx="7143200" cy="342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C00000"/>
                </a:solidFill>
                <a:latin typeface="+mn-lt"/>
              </a:rPr>
              <a:t>Qual é a base teórica do projeto QualiRede?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710119" y="784594"/>
            <a:ext cx="11128057" cy="334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2096</Words>
  <Application>Microsoft Office PowerPoint</Application>
  <PresentationFormat>Personalizar</PresentationFormat>
  <Paragraphs>342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 </vt:lpstr>
      <vt:lpstr>Rede de Cuidado em IST/Aids/Hepatites Virais</vt:lpstr>
      <vt:lpstr>Termo de Referência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Oficinas                                  2017</vt:lpstr>
      <vt:lpstr>Oficinas QualiRede </vt:lpstr>
      <vt:lpstr>Apresentação do PowerPoint</vt:lpstr>
      <vt:lpstr>Base dos trabalhos da Oficina 1    Identificação de principais problemas de desempenho local nas etapas do contínuo do cuidado em HIV, sífilis na gestação e hepatite C  </vt:lpstr>
      <vt:lpstr>Oficina 1 - Contínuo do Cuidado </vt:lpstr>
      <vt:lpstr>Apresentação do PowerPoint</vt:lpstr>
      <vt:lpstr>Indicadores  Serão utilizados na oficina 1, e como subsídios para o plano local a ser sintetizado na oficina 2</vt:lpstr>
      <vt:lpstr>Apresentação do PowerPoint</vt:lpstr>
      <vt:lpstr>Apresentação do PowerPoint</vt:lpstr>
      <vt:lpstr>Apresentação do PowerPoint</vt:lpstr>
      <vt:lpstr>Apresentação do PowerPoint</vt:lpstr>
      <vt:lpstr>Coleta dos Indicadores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Próximos Passos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Equipe Qualiaids</dc:creator>
  <cp:lastModifiedBy>CRT</cp:lastModifiedBy>
  <cp:revision>169</cp:revision>
  <cp:lastPrinted>2017-02-22T19:36:44Z</cp:lastPrinted>
  <dcterms:created xsi:type="dcterms:W3CDTF">2017-02-22T14:45:39Z</dcterms:created>
  <dcterms:modified xsi:type="dcterms:W3CDTF">2017-08-25T14:17:28Z</dcterms:modified>
</cp:coreProperties>
</file>