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261" r:id="rId5"/>
    <p:sldId id="258" r:id="rId6"/>
    <p:sldId id="259" r:id="rId7"/>
    <p:sldId id="264" r:id="rId8"/>
    <p:sldId id="292" r:id="rId9"/>
    <p:sldId id="267" r:id="rId10"/>
    <p:sldId id="272" r:id="rId11"/>
    <p:sldId id="273" r:id="rId12"/>
    <p:sldId id="284" r:id="rId13"/>
    <p:sldId id="274" r:id="rId14"/>
    <p:sldId id="291" r:id="rId15"/>
    <p:sldId id="278" r:id="rId16"/>
    <p:sldId id="279" r:id="rId17"/>
    <p:sldId id="293" r:id="rId18"/>
    <p:sldId id="268" r:id="rId19"/>
    <p:sldId id="28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7B"/>
    <a:srgbClr val="638EA5"/>
    <a:srgbClr val="BDB66B"/>
    <a:srgbClr val="948E4A"/>
    <a:srgbClr val="CECBAD"/>
    <a:srgbClr val="968D00"/>
    <a:srgbClr val="CAC8A6"/>
    <a:srgbClr val="F4F3B8"/>
    <a:srgbClr val="B7C726"/>
    <a:srgbClr val="BB2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35" d="100"/>
          <a:sy n="35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3967A-BBBB-4631-8223-6A9DAC33B503}" type="datetimeFigureOut">
              <a:rPr lang="pt-BR" smtClean="0"/>
              <a:t>15/12/2014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A28DC-350C-4413-8F21-3EB1F74C3E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3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5319-4283-4F57-8A73-03267458934E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5319-4283-4F57-8A73-03267458934E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1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DBCDB-2835-48EA-BEA9-2C7FCF166212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5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DFEB8-7477-494D-B323-3CDE944B2E5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28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DBCDB-2835-48EA-BEA9-2C7FCF16621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39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DFEB8-7477-494D-B323-3CDE944B2E5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628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DFEB8-7477-494D-B323-3CDE944B2E5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07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5319-4283-4F57-8A73-03267458934E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60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54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371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460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188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B4FA7-711E-479B-8F99-C4AB8EA0DEA2}" type="datetimeFigureOut">
              <a:rPr lang="pt-BR" smtClean="0"/>
              <a:t>15/12/2014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ADE2AD-34F3-4F78-A041-24FB60BA7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2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6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89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2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67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17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0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73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06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55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2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9" r:id="rId15"/>
    <p:sldLayoutId id="214748369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709600" y="3834668"/>
            <a:ext cx="3105792" cy="115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pt-BR" sz="2700" dirty="0" smtClean="0">
                <a:solidFill>
                  <a:srgbClr val="952B2F"/>
                </a:solidFill>
                <a:latin typeface="Arial" pitchFamily="34" charset="0"/>
                <a:cs typeface="Arial" pitchFamily="34" charset="0"/>
              </a:rPr>
              <a:t>mude a história cuidando das crianças hoje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470422" y="101330"/>
            <a:ext cx="405870" cy="405870"/>
          </a:xfrm>
          <a:prstGeom prst="rect">
            <a:avLst/>
          </a:prstGeom>
          <a:solidFill>
            <a:srgbClr val="00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9949849" y="101330"/>
            <a:ext cx="405870" cy="405870"/>
          </a:xfrm>
          <a:prstGeom prst="rect">
            <a:avLst/>
          </a:prstGeom>
          <a:solidFill>
            <a:srgbClr val="00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429277" y="101330"/>
            <a:ext cx="405870" cy="405870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9470422" y="612719"/>
            <a:ext cx="405870" cy="405870"/>
          </a:xfrm>
          <a:prstGeom prst="rect">
            <a:avLst/>
          </a:prstGeom>
          <a:solidFill>
            <a:srgbClr val="95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0908704" y="101330"/>
            <a:ext cx="405870" cy="40587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9949849" y="612719"/>
            <a:ext cx="405870" cy="405870"/>
          </a:xfrm>
          <a:prstGeom prst="rect">
            <a:avLst/>
          </a:prstGeom>
          <a:solidFill>
            <a:srgbClr val="BB2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0429277" y="612719"/>
            <a:ext cx="405870" cy="405870"/>
          </a:xfrm>
          <a:prstGeom prst="rect">
            <a:avLst/>
          </a:prstGeom>
          <a:solidFill>
            <a:srgbClr val="E46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10908704" y="612719"/>
            <a:ext cx="405870" cy="405870"/>
          </a:xfrm>
          <a:prstGeom prst="rect">
            <a:avLst/>
          </a:prstGeom>
          <a:solidFill>
            <a:srgbClr val="EB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9470422" y="1156070"/>
            <a:ext cx="405870" cy="405870"/>
          </a:xfrm>
          <a:prstGeom prst="rect">
            <a:avLst/>
          </a:prstGeom>
          <a:solidFill>
            <a:srgbClr val="96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9949849" y="1156070"/>
            <a:ext cx="405870" cy="405870"/>
          </a:xfrm>
          <a:prstGeom prst="rect">
            <a:avLst/>
          </a:prstGeom>
          <a:solidFill>
            <a:srgbClr val="B7C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9470422" y="1699421"/>
            <a:ext cx="405870" cy="4058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10429277" y="1156070"/>
            <a:ext cx="405870" cy="405870"/>
          </a:xfrm>
          <a:prstGeom prst="rect">
            <a:avLst/>
          </a:prstGeom>
          <a:solidFill>
            <a:srgbClr val="DFE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10908704" y="1156070"/>
            <a:ext cx="405870" cy="405870"/>
          </a:xfrm>
          <a:prstGeom prst="rect">
            <a:avLst/>
          </a:prstGeom>
          <a:solidFill>
            <a:srgbClr val="F4F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9949849" y="1699421"/>
            <a:ext cx="405870" cy="40587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10429277" y="1706957"/>
            <a:ext cx="405870" cy="40587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10908704" y="1700808"/>
            <a:ext cx="405870" cy="40587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860" y="856598"/>
            <a:ext cx="4483248" cy="24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Forma livre 30"/>
          <p:cNvSpPr/>
          <p:nvPr/>
        </p:nvSpPr>
        <p:spPr>
          <a:xfrm>
            <a:off x="2544064" y="3487634"/>
            <a:ext cx="2772308" cy="237729"/>
          </a:xfrm>
          <a:custGeom>
            <a:avLst/>
            <a:gdLst>
              <a:gd name="connsiteX0" fmla="*/ 0 w 3406588"/>
              <a:gd name="connsiteY0" fmla="*/ 233082 h 237729"/>
              <a:gd name="connsiteX1" fmla="*/ 1264024 w 3406588"/>
              <a:gd name="connsiteY1" fmla="*/ 161364 h 237729"/>
              <a:gd name="connsiteX2" fmla="*/ 2788024 w 3406588"/>
              <a:gd name="connsiteY2" fmla="*/ 233082 h 237729"/>
              <a:gd name="connsiteX3" fmla="*/ 3406588 w 3406588"/>
              <a:gd name="connsiteY3" fmla="*/ 0 h 23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588" h="237729">
                <a:moveTo>
                  <a:pt x="0" y="233082"/>
                </a:moveTo>
                <a:cubicBezTo>
                  <a:pt x="399676" y="197223"/>
                  <a:pt x="799353" y="161364"/>
                  <a:pt x="1264024" y="161364"/>
                </a:cubicBezTo>
                <a:cubicBezTo>
                  <a:pt x="1728695" y="161364"/>
                  <a:pt x="2430930" y="259976"/>
                  <a:pt x="2788024" y="233082"/>
                </a:cubicBezTo>
                <a:cubicBezTo>
                  <a:pt x="3145118" y="206188"/>
                  <a:pt x="3275853" y="103094"/>
                  <a:pt x="3406588" y="0"/>
                </a:cubicBezTo>
              </a:path>
            </a:pathLst>
          </a:custGeom>
          <a:noFill/>
          <a:ln>
            <a:solidFill>
              <a:srgbClr val="E46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395484" y="6453336"/>
            <a:ext cx="764300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600" dirty="0" err="1" smtClean="0">
                <a:solidFill>
                  <a:srgbClr val="968D00"/>
                </a:solidFill>
                <a:latin typeface="Arial" pitchFamily="34" charset="0"/>
                <a:cs typeface="Arial" pitchFamily="34" charset="0"/>
              </a:rPr>
              <a:t>novembro</a:t>
            </a:r>
            <a:r>
              <a:rPr lang="en-US" sz="1600" dirty="0" smtClean="0">
                <a:solidFill>
                  <a:srgbClr val="968D00"/>
                </a:solidFill>
                <a:latin typeface="Arial" pitchFamily="34" charset="0"/>
                <a:cs typeface="Arial" pitchFamily="34" charset="0"/>
              </a:rPr>
              <a:t>, 2014</a:t>
            </a:r>
            <a:endParaRPr lang="pt-BR" sz="1600" dirty="0">
              <a:solidFill>
                <a:srgbClr val="968D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0" b="25850"/>
          <a:stretch/>
        </p:blipFill>
        <p:spPr>
          <a:xfrm>
            <a:off x="0" y="2904011"/>
            <a:ext cx="9144000" cy="246920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33659" y="645964"/>
            <a:ext cx="208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9C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de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3659" y="1108644"/>
            <a:ext cx="5214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9C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 e gestão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33659" y="2523615"/>
            <a:ext cx="4193210" cy="33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pt-BR" sz="2200" dirty="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às lideranças municipais </a:t>
            </a:r>
            <a:endParaRPr lang="pt-BR" sz="220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33659" y="3344600"/>
            <a:ext cx="4901821" cy="147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pt-BR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pt-BR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articulação </a:t>
            </a:r>
            <a:r>
              <a:rPr lang="pt-BR" sz="2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intersetorial</a:t>
            </a:r>
            <a:endParaRPr lang="pt-BR" sz="2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pt-BR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articulação em rede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pt-BR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de ações e políticas</a:t>
            </a:r>
            <a:endParaRPr lang="pt-BR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549980" y="3700445"/>
            <a:ext cx="3686975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549980" y="4088373"/>
            <a:ext cx="3673121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49980" y="4434736"/>
            <a:ext cx="3659266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/>
          <a:stretch/>
        </p:blipFill>
        <p:spPr>
          <a:xfrm>
            <a:off x="5220072" y="1"/>
            <a:ext cx="39239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33660" y="1814137"/>
            <a:ext cx="49018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pt-BR" sz="2200" dirty="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estímulo a formação e manutenção dos comitês regionais e municipais</a:t>
            </a:r>
            <a:endParaRPr lang="pt-BR" sz="220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511880" y="2414301"/>
            <a:ext cx="4390320" cy="16098"/>
          </a:xfrm>
          <a:prstGeom prst="line">
            <a:avLst/>
          </a:prstGeom>
          <a:ln>
            <a:solidFill>
              <a:srgbClr val="58585A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5"/>
          <p:cNvGrpSpPr/>
          <p:nvPr/>
        </p:nvGrpSpPr>
        <p:grpSpPr>
          <a:xfrm>
            <a:off x="-603624" y="5363296"/>
            <a:ext cx="4497644" cy="1600230"/>
            <a:chOff x="-781050" y="0"/>
            <a:chExt cx="4497644" cy="1600230"/>
          </a:xfrm>
        </p:grpSpPr>
        <p:sp>
          <p:nvSpPr>
            <p:cNvPr id="27" name="Retângulo de cantos arredondados 26"/>
            <p:cNvSpPr/>
            <p:nvPr/>
          </p:nvSpPr>
          <p:spPr>
            <a:xfrm>
              <a:off x="-781050" y="139098"/>
              <a:ext cx="4497644" cy="1379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48" b="64788"/>
            <a:stretch/>
          </p:blipFill>
          <p:spPr>
            <a:xfrm>
              <a:off x="44946" y="0"/>
              <a:ext cx="3202515" cy="160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4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2.96296E-6 L 8.33333E-7 2.96296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2" grpId="0"/>
      <p:bldP spid="1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m 1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7"/>
          <a:stretch/>
        </p:blipFill>
        <p:spPr>
          <a:xfrm>
            <a:off x="5042648" y="0"/>
            <a:ext cx="4101352" cy="6858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7" t="23069" b="2646"/>
          <a:stretch/>
        </p:blipFill>
        <p:spPr>
          <a:xfrm>
            <a:off x="3131840" y="1582057"/>
            <a:ext cx="5973141" cy="5094514"/>
          </a:xfrm>
          <a:prstGeom prst="rect">
            <a:avLst/>
          </a:prstGeom>
        </p:spPr>
      </p:pic>
      <p:pic>
        <p:nvPicPr>
          <p:cNvPr id="92" name="Imagem 9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598275" y="3067645"/>
            <a:ext cx="323850" cy="269395"/>
          </a:xfrm>
          <a:prstGeom prst="rect">
            <a:avLst/>
          </a:prstGeom>
        </p:spPr>
      </p:pic>
      <p:pic>
        <p:nvPicPr>
          <p:cNvPr id="93" name="Imagem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999743" y="3300095"/>
            <a:ext cx="323850" cy="269395"/>
          </a:xfrm>
          <a:prstGeom prst="rect">
            <a:avLst/>
          </a:prstGeom>
        </p:spPr>
      </p:pic>
      <p:pic>
        <p:nvPicPr>
          <p:cNvPr id="94" name="Imagem 9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256144" y="3405145"/>
            <a:ext cx="323850" cy="269395"/>
          </a:xfrm>
          <a:prstGeom prst="rect">
            <a:avLst/>
          </a:prstGeom>
        </p:spPr>
      </p:pic>
      <p:pic>
        <p:nvPicPr>
          <p:cNvPr id="95" name="Imagem 9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477198" y="3775348"/>
            <a:ext cx="323850" cy="269395"/>
          </a:xfrm>
          <a:prstGeom prst="rect">
            <a:avLst/>
          </a:prstGeom>
        </p:spPr>
      </p:pic>
      <p:pic>
        <p:nvPicPr>
          <p:cNvPr id="96" name="Imagem 9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856235" y="3725035"/>
            <a:ext cx="323850" cy="269395"/>
          </a:xfrm>
          <a:prstGeom prst="rect">
            <a:avLst/>
          </a:prstGeom>
        </p:spPr>
      </p:pic>
      <p:pic>
        <p:nvPicPr>
          <p:cNvPr id="98" name="Imagem 9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212891" y="4584985"/>
            <a:ext cx="323850" cy="269395"/>
          </a:xfrm>
          <a:prstGeom prst="rect">
            <a:avLst/>
          </a:prstGeom>
        </p:spPr>
      </p:pic>
      <p:pic>
        <p:nvPicPr>
          <p:cNvPr id="99" name="Imagem 9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614359" y="4817435"/>
            <a:ext cx="323850" cy="269395"/>
          </a:xfrm>
          <a:prstGeom prst="rect">
            <a:avLst/>
          </a:prstGeom>
        </p:spPr>
      </p:pic>
      <p:pic>
        <p:nvPicPr>
          <p:cNvPr id="100" name="Imagem 9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5870760" y="4922485"/>
            <a:ext cx="323850" cy="269395"/>
          </a:xfrm>
          <a:prstGeom prst="rect">
            <a:avLst/>
          </a:prstGeom>
        </p:spPr>
      </p:pic>
      <p:pic>
        <p:nvPicPr>
          <p:cNvPr id="101" name="Imagem 10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091814" y="5292688"/>
            <a:ext cx="323850" cy="269395"/>
          </a:xfrm>
          <a:prstGeom prst="rect">
            <a:avLst/>
          </a:prstGeom>
        </p:spPr>
      </p:pic>
      <p:pic>
        <p:nvPicPr>
          <p:cNvPr id="102" name="Imagem 10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470851" y="5242375"/>
            <a:ext cx="323850" cy="269395"/>
          </a:xfrm>
          <a:prstGeom prst="rect">
            <a:avLst/>
          </a:prstGeom>
        </p:spPr>
      </p:pic>
      <p:pic>
        <p:nvPicPr>
          <p:cNvPr id="104" name="Imagem 10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7120032" y="4149080"/>
            <a:ext cx="323850" cy="269395"/>
          </a:xfrm>
          <a:prstGeom prst="rect">
            <a:avLst/>
          </a:prstGeom>
        </p:spPr>
      </p:pic>
      <p:pic>
        <p:nvPicPr>
          <p:cNvPr id="105" name="Imagem 10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7521500" y="4381530"/>
            <a:ext cx="323850" cy="269395"/>
          </a:xfrm>
          <a:prstGeom prst="rect">
            <a:avLst/>
          </a:prstGeom>
        </p:spPr>
      </p:pic>
      <p:pic>
        <p:nvPicPr>
          <p:cNvPr id="106" name="Imagem 10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777901" y="4486580"/>
            <a:ext cx="323850" cy="269395"/>
          </a:xfrm>
          <a:prstGeom prst="rect">
            <a:avLst/>
          </a:prstGeom>
        </p:spPr>
      </p:pic>
      <p:pic>
        <p:nvPicPr>
          <p:cNvPr id="107" name="Imagem 10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998955" y="4856783"/>
            <a:ext cx="323850" cy="269395"/>
          </a:xfrm>
          <a:prstGeom prst="rect">
            <a:avLst/>
          </a:prstGeom>
        </p:spPr>
      </p:pic>
      <p:pic>
        <p:nvPicPr>
          <p:cNvPr id="108" name="Imagem 10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7377992" y="4806470"/>
            <a:ext cx="323850" cy="269395"/>
          </a:xfrm>
          <a:prstGeom prst="rect">
            <a:avLst/>
          </a:prstGeom>
        </p:spPr>
      </p:pic>
      <p:pic>
        <p:nvPicPr>
          <p:cNvPr id="110" name="Imagem 10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571040" y="4125706"/>
            <a:ext cx="323850" cy="269395"/>
          </a:xfrm>
          <a:prstGeom prst="rect">
            <a:avLst/>
          </a:prstGeom>
        </p:spPr>
      </p:pic>
      <p:pic>
        <p:nvPicPr>
          <p:cNvPr id="111" name="Imagem 1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530307" y="4376010"/>
            <a:ext cx="323850" cy="269395"/>
          </a:xfrm>
          <a:prstGeom prst="rect">
            <a:avLst/>
          </a:prstGeom>
        </p:spPr>
      </p:pic>
      <p:pic>
        <p:nvPicPr>
          <p:cNvPr id="112" name="Imagem 1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361165" y="4601819"/>
            <a:ext cx="323850" cy="269395"/>
          </a:xfrm>
          <a:prstGeom prst="rect">
            <a:avLst/>
          </a:prstGeom>
        </p:spPr>
      </p:pic>
      <p:pic>
        <p:nvPicPr>
          <p:cNvPr id="113" name="Imagem 1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037315" y="4568392"/>
            <a:ext cx="323850" cy="269395"/>
          </a:xfrm>
          <a:prstGeom prst="rect">
            <a:avLst/>
          </a:prstGeom>
        </p:spPr>
      </p:pic>
      <p:pic>
        <p:nvPicPr>
          <p:cNvPr id="91" name="Imagem 9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6418069" y="3219177"/>
            <a:ext cx="743599" cy="640556"/>
          </a:xfrm>
          <a:prstGeom prst="rect">
            <a:avLst/>
          </a:prstGeom>
        </p:spPr>
      </p:pic>
      <p:pic>
        <p:nvPicPr>
          <p:cNvPr id="97" name="Imagem 9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6032685" y="4736517"/>
            <a:ext cx="743599" cy="640556"/>
          </a:xfrm>
          <a:prstGeom prst="rect">
            <a:avLst/>
          </a:prstGeom>
        </p:spPr>
      </p:pic>
      <p:pic>
        <p:nvPicPr>
          <p:cNvPr id="109" name="Imagem 10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7989366" y="4010369"/>
            <a:ext cx="743599" cy="640556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4460974" y="2284388"/>
            <a:ext cx="743599" cy="640556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641180" y="2132856"/>
            <a:ext cx="323850" cy="269395"/>
          </a:xfrm>
          <a:prstGeom prst="rect">
            <a:avLst/>
          </a:prstGeom>
        </p:spPr>
      </p:pic>
      <p:pic>
        <p:nvPicPr>
          <p:cNvPr id="87" name="Imagem 8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5042648" y="2365306"/>
            <a:ext cx="323850" cy="269395"/>
          </a:xfrm>
          <a:prstGeom prst="rect">
            <a:avLst/>
          </a:prstGeom>
        </p:spPr>
      </p:pic>
      <p:pic>
        <p:nvPicPr>
          <p:cNvPr id="88" name="Imagem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299049" y="2470356"/>
            <a:ext cx="323850" cy="269395"/>
          </a:xfrm>
          <a:prstGeom prst="rect">
            <a:avLst/>
          </a:prstGeom>
        </p:spPr>
      </p:pic>
      <p:pic>
        <p:nvPicPr>
          <p:cNvPr id="89" name="Imagem 8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520103" y="2840559"/>
            <a:ext cx="323850" cy="269395"/>
          </a:xfrm>
          <a:prstGeom prst="rect">
            <a:avLst/>
          </a:prstGeom>
        </p:spPr>
      </p:pic>
      <p:pic>
        <p:nvPicPr>
          <p:cNvPr id="90" name="Imagem 8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899140" y="2790246"/>
            <a:ext cx="323850" cy="269395"/>
          </a:xfrm>
          <a:prstGeom prst="rect">
            <a:avLst/>
          </a:prstGeom>
        </p:spPr>
      </p:pic>
      <p:sp>
        <p:nvSpPr>
          <p:cNvPr id="53" name="Retângulo 52"/>
          <p:cNvSpPr/>
          <p:nvPr/>
        </p:nvSpPr>
        <p:spPr>
          <a:xfrm>
            <a:off x="277407" y="2903736"/>
            <a:ext cx="3646521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b="1" dirty="0" smtClean="0">
                <a:solidFill>
                  <a:srgbClr val="004677"/>
                </a:solidFill>
                <a:latin typeface="Arial Narrow" pitchFamily="34" charset="0"/>
              </a:rPr>
              <a:t>município referência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58585A"/>
                </a:solidFill>
                <a:latin typeface="Arial Narrow" pitchFamily="34" charset="0"/>
              </a:rPr>
              <a:t>gestão dos recursos do programa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58585A"/>
                </a:solidFill>
                <a:latin typeface="Arial Narrow" pitchFamily="34" charset="0"/>
              </a:rPr>
              <a:t>fortalecimento do comitê regional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58585A"/>
                </a:solidFill>
                <a:latin typeface="Arial Narrow" pitchFamily="34" charset="0"/>
              </a:rPr>
              <a:t>disponibilização de infraestrutura e </a:t>
            </a:r>
            <a:r>
              <a:rPr lang="pt-BR" sz="1600" dirty="0" err="1" smtClean="0">
                <a:solidFill>
                  <a:srgbClr val="58585A"/>
                </a:solidFill>
                <a:latin typeface="Arial Narrow" pitchFamily="34" charset="0"/>
              </a:rPr>
              <a:t>rh</a:t>
            </a:r>
            <a:r>
              <a:rPr lang="pt-BR" sz="1600" dirty="0" smtClean="0">
                <a:solidFill>
                  <a:srgbClr val="58585A"/>
                </a:solidFill>
                <a:latin typeface="Arial Narrow" pitchFamily="34" charset="0"/>
              </a:rPr>
              <a:t> </a:t>
            </a:r>
            <a:r>
              <a:rPr lang="pt-BR" b="1" dirty="0" smtClean="0">
                <a:solidFill>
                  <a:srgbClr val="58585A"/>
                </a:solidFill>
                <a:latin typeface="Arial Narrow" pitchFamily="34" charset="0"/>
              </a:rPr>
              <a:t>articulador regional e local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277406" y="4932794"/>
            <a:ext cx="426524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b="1" dirty="0" smtClean="0">
                <a:solidFill>
                  <a:srgbClr val="004677"/>
                </a:solidFill>
                <a:latin typeface="Arial Narrow" pitchFamily="34" charset="0"/>
              </a:rPr>
              <a:t>municípios participantes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58585A"/>
                </a:solidFill>
                <a:latin typeface="Arial Narrow" pitchFamily="34" charset="0"/>
              </a:rPr>
              <a:t>composição e implantação do comitê municipal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58585A"/>
                </a:solidFill>
                <a:latin typeface="Arial Narrow" pitchFamily="34" charset="0"/>
              </a:rPr>
              <a:t>disponibilização de infraestrutura e </a:t>
            </a:r>
            <a:r>
              <a:rPr lang="pt-BR" sz="1600" dirty="0" err="1" smtClean="0">
                <a:solidFill>
                  <a:srgbClr val="58585A"/>
                </a:solidFill>
                <a:latin typeface="Arial Narrow" pitchFamily="34" charset="0"/>
              </a:rPr>
              <a:t>rh</a:t>
            </a:r>
            <a:endParaRPr lang="pt-BR" sz="1600" dirty="0" smtClean="0">
              <a:solidFill>
                <a:srgbClr val="58585A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58585A"/>
                </a:solidFill>
                <a:latin typeface="Arial Narrow" pitchFamily="34" charset="0"/>
              </a:rPr>
              <a:t>articulador local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241129" y="2256090"/>
            <a:ext cx="2069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58585A"/>
                </a:solidFill>
                <a:latin typeface="Arial Narrow" pitchFamily="34" charset="0"/>
              </a:rPr>
              <a:t>o que faz</a:t>
            </a:r>
          </a:p>
        </p:txBody>
      </p:sp>
      <p:sp>
        <p:nvSpPr>
          <p:cNvPr id="56" name="CaixaDeTexto 1"/>
          <p:cNvSpPr txBox="1">
            <a:spLocks noChangeArrowheads="1"/>
          </p:cNvSpPr>
          <p:nvPr/>
        </p:nvSpPr>
        <p:spPr bwMode="auto">
          <a:xfrm>
            <a:off x="1967773" y="2366890"/>
            <a:ext cx="210987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200" dirty="0" smtClean="0">
                <a:solidFill>
                  <a:srgbClr val="B91C37"/>
                </a:solidFill>
                <a:latin typeface="Berlin Sans FB" pitchFamily="34" charset="0"/>
              </a:rPr>
              <a:t>CADA UM?</a:t>
            </a:r>
            <a:endParaRPr lang="pt-BR" sz="3200" dirty="0">
              <a:solidFill>
                <a:srgbClr val="B91C37"/>
              </a:solidFill>
              <a:latin typeface="Berlin Sans FB" pitchFamily="34" charset="0"/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6967690" y="4300612"/>
            <a:ext cx="743599" cy="640556"/>
          </a:xfrm>
          <a:prstGeom prst="rect">
            <a:avLst/>
          </a:prstGeom>
        </p:spPr>
      </p:pic>
      <p:grpSp>
        <p:nvGrpSpPr>
          <p:cNvPr id="43" name="Grupo 42"/>
          <p:cNvGrpSpPr/>
          <p:nvPr/>
        </p:nvGrpSpPr>
        <p:grpSpPr>
          <a:xfrm>
            <a:off x="-781050" y="95250"/>
            <a:ext cx="4497644" cy="1600230"/>
            <a:chOff x="-781050" y="0"/>
            <a:chExt cx="4497644" cy="1600230"/>
          </a:xfrm>
        </p:grpSpPr>
        <p:sp>
          <p:nvSpPr>
            <p:cNvPr id="44" name="Retângulo de cantos arredondados 43"/>
            <p:cNvSpPr/>
            <p:nvPr/>
          </p:nvSpPr>
          <p:spPr>
            <a:xfrm>
              <a:off x="-781050" y="139098"/>
              <a:ext cx="4497644" cy="1379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5" name="Imagem 4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48" b="64788"/>
            <a:stretch/>
          </p:blipFill>
          <p:spPr>
            <a:xfrm>
              <a:off x="44946" y="0"/>
              <a:ext cx="3202515" cy="160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7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2222E-6 1.7341E-6 L 0.11025 1.7341E-6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5" grpId="0"/>
      <p:bldP spid="56" grpId="0"/>
      <p:bldP spid="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m 1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7"/>
          <a:stretch/>
        </p:blipFill>
        <p:spPr>
          <a:xfrm>
            <a:off x="5042648" y="0"/>
            <a:ext cx="4101352" cy="6858000"/>
          </a:xfrm>
          <a:prstGeom prst="rect">
            <a:avLst/>
          </a:prstGeom>
        </p:spPr>
      </p:pic>
      <p:sp>
        <p:nvSpPr>
          <p:cNvPr id="58" name="Retângulo 57"/>
          <p:cNvSpPr/>
          <p:nvPr/>
        </p:nvSpPr>
        <p:spPr>
          <a:xfrm>
            <a:off x="94615" y="871233"/>
            <a:ext cx="4367655" cy="170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pt-BR" b="1" dirty="0" smtClean="0">
                <a:solidFill>
                  <a:srgbClr val="004677"/>
                </a:solidFill>
                <a:latin typeface="Arial Narrow" pitchFamily="34" charset="0"/>
              </a:rPr>
              <a:t>comitê regional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pt-BR" dirty="0" err="1" smtClean="0">
                <a:solidFill>
                  <a:srgbClr val="58585A"/>
                </a:solidFill>
                <a:latin typeface="Arial Narrow" pitchFamily="34" charset="0"/>
              </a:rPr>
              <a:t>fmcsv</a:t>
            </a:r>
            <a:r>
              <a:rPr lang="pt-BR" dirty="0" smtClean="0">
                <a:solidFill>
                  <a:srgbClr val="58585A"/>
                </a:solidFill>
                <a:latin typeface="Arial Narrow" pitchFamily="34" charset="0"/>
              </a:rPr>
              <a:t>, </a:t>
            </a:r>
            <a:r>
              <a:rPr lang="pt-BR" dirty="0" err="1" smtClean="0">
                <a:solidFill>
                  <a:srgbClr val="58585A"/>
                </a:solidFill>
                <a:latin typeface="Arial Narrow" pitchFamily="34" charset="0"/>
              </a:rPr>
              <a:t>ses</a:t>
            </a:r>
            <a:r>
              <a:rPr lang="pt-BR" dirty="0" smtClean="0">
                <a:solidFill>
                  <a:srgbClr val="58585A"/>
                </a:solidFill>
                <a:latin typeface="Arial Narrow" pitchFamily="34" charset="0"/>
              </a:rPr>
              <a:t>/</a:t>
            </a:r>
            <a:r>
              <a:rPr lang="pt-BR" dirty="0" err="1" smtClean="0">
                <a:solidFill>
                  <a:srgbClr val="58585A"/>
                </a:solidFill>
                <a:latin typeface="Arial Narrow" pitchFamily="34" charset="0"/>
              </a:rPr>
              <a:t>sp</a:t>
            </a:r>
            <a:r>
              <a:rPr lang="pt-BR" dirty="0" smtClean="0">
                <a:solidFill>
                  <a:srgbClr val="58585A"/>
                </a:solidFill>
                <a:latin typeface="Arial Narrow" pitchFamily="34" charset="0"/>
              </a:rPr>
              <a:t>, articulador regional e articuladores locais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pt-BR" dirty="0" smtClean="0">
                <a:solidFill>
                  <a:srgbClr val="58585A"/>
                </a:solidFill>
                <a:latin typeface="Arial Narrow" pitchFamily="34" charset="0"/>
              </a:rPr>
              <a:t>define e toma decisões sobre as estratégias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pt-BR" dirty="0" smtClean="0">
                <a:solidFill>
                  <a:srgbClr val="58585A"/>
                </a:solidFill>
                <a:latin typeface="Arial Narrow" pitchFamily="34" charset="0"/>
              </a:rPr>
              <a:t>reúne-se mensalmente</a:t>
            </a:r>
            <a:endParaRPr lang="pt-BR" dirty="0">
              <a:solidFill>
                <a:srgbClr val="58585A"/>
              </a:solidFill>
              <a:latin typeface="Arial Narrow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122240" y="260648"/>
            <a:ext cx="2577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B91C37"/>
                </a:solidFill>
                <a:latin typeface="Arial Narrow" pitchFamily="34" charset="0"/>
              </a:rPr>
              <a:t>governança</a:t>
            </a:r>
          </a:p>
        </p:txBody>
      </p:sp>
      <p:cxnSp>
        <p:nvCxnSpPr>
          <p:cNvPr id="61" name="Conector reto 60"/>
          <p:cNvCxnSpPr/>
          <p:nvPr/>
        </p:nvCxnSpPr>
        <p:spPr>
          <a:xfrm>
            <a:off x="219126" y="2204864"/>
            <a:ext cx="3976959" cy="0"/>
          </a:xfrm>
          <a:prstGeom prst="line">
            <a:avLst/>
          </a:prstGeom>
          <a:ln>
            <a:solidFill>
              <a:srgbClr val="383838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19126" y="1844824"/>
            <a:ext cx="3967434" cy="0"/>
          </a:xfrm>
          <a:prstGeom prst="line">
            <a:avLst/>
          </a:prstGeom>
          <a:ln>
            <a:solidFill>
              <a:srgbClr val="383838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7" t="23069" b="2646"/>
          <a:stretch/>
        </p:blipFill>
        <p:spPr>
          <a:xfrm>
            <a:off x="3131840" y="1582057"/>
            <a:ext cx="5973141" cy="5094514"/>
          </a:xfrm>
          <a:prstGeom prst="rect">
            <a:avLst/>
          </a:prstGeom>
        </p:spPr>
      </p:pic>
      <p:pic>
        <p:nvPicPr>
          <p:cNvPr id="92" name="Imagem 9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598275" y="3067645"/>
            <a:ext cx="323850" cy="269395"/>
          </a:xfrm>
          <a:prstGeom prst="rect">
            <a:avLst/>
          </a:prstGeom>
        </p:spPr>
      </p:pic>
      <p:pic>
        <p:nvPicPr>
          <p:cNvPr id="93" name="Imagem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999743" y="3300095"/>
            <a:ext cx="323850" cy="269395"/>
          </a:xfrm>
          <a:prstGeom prst="rect">
            <a:avLst/>
          </a:prstGeom>
        </p:spPr>
      </p:pic>
      <p:pic>
        <p:nvPicPr>
          <p:cNvPr id="94" name="Imagem 9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256144" y="3405145"/>
            <a:ext cx="323850" cy="269395"/>
          </a:xfrm>
          <a:prstGeom prst="rect">
            <a:avLst/>
          </a:prstGeom>
        </p:spPr>
      </p:pic>
      <p:pic>
        <p:nvPicPr>
          <p:cNvPr id="96" name="Imagem 9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856235" y="3725035"/>
            <a:ext cx="323850" cy="269395"/>
          </a:xfrm>
          <a:prstGeom prst="rect">
            <a:avLst/>
          </a:prstGeom>
        </p:spPr>
      </p:pic>
      <p:pic>
        <p:nvPicPr>
          <p:cNvPr id="91" name="Imagem 9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6418069" y="3219177"/>
            <a:ext cx="743599" cy="640556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4460974" y="2284388"/>
            <a:ext cx="743599" cy="640556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641180" y="2132856"/>
            <a:ext cx="323850" cy="269395"/>
          </a:xfrm>
          <a:prstGeom prst="rect">
            <a:avLst/>
          </a:prstGeom>
        </p:spPr>
      </p:pic>
      <p:pic>
        <p:nvPicPr>
          <p:cNvPr id="87" name="Imagem 8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5042648" y="2365306"/>
            <a:ext cx="323850" cy="269395"/>
          </a:xfrm>
          <a:prstGeom prst="rect">
            <a:avLst/>
          </a:prstGeom>
        </p:spPr>
      </p:pic>
      <p:pic>
        <p:nvPicPr>
          <p:cNvPr id="88" name="Imagem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299049" y="2470356"/>
            <a:ext cx="323850" cy="269395"/>
          </a:xfrm>
          <a:prstGeom prst="rect">
            <a:avLst/>
          </a:prstGeom>
        </p:spPr>
      </p:pic>
      <p:pic>
        <p:nvPicPr>
          <p:cNvPr id="90" name="Imagem 8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899140" y="2790246"/>
            <a:ext cx="323850" cy="269395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520103" y="2840559"/>
            <a:ext cx="323850" cy="26939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5" t="22917" b="8906"/>
          <a:stretch/>
        </p:blipFill>
        <p:spPr>
          <a:xfrm>
            <a:off x="3131840" y="1582057"/>
            <a:ext cx="5970596" cy="4675577"/>
          </a:xfrm>
          <a:prstGeom prst="rect">
            <a:avLst/>
          </a:prstGeom>
        </p:spPr>
      </p:pic>
      <p:pic>
        <p:nvPicPr>
          <p:cNvPr id="100" name="Imagem 9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5870760" y="4922485"/>
            <a:ext cx="323850" cy="269395"/>
          </a:xfrm>
          <a:prstGeom prst="rect">
            <a:avLst/>
          </a:prstGeom>
        </p:spPr>
      </p:pic>
      <p:pic>
        <p:nvPicPr>
          <p:cNvPr id="101" name="Imagem 10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091814" y="5292688"/>
            <a:ext cx="323850" cy="269395"/>
          </a:xfrm>
          <a:prstGeom prst="rect">
            <a:avLst/>
          </a:prstGeom>
        </p:spPr>
      </p:pic>
      <p:pic>
        <p:nvPicPr>
          <p:cNvPr id="102" name="Imagem 10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470851" y="5242375"/>
            <a:ext cx="323850" cy="269395"/>
          </a:xfrm>
          <a:prstGeom prst="rect">
            <a:avLst/>
          </a:prstGeom>
        </p:spPr>
      </p:pic>
      <p:pic>
        <p:nvPicPr>
          <p:cNvPr id="97" name="Imagem 9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6032685" y="4736517"/>
            <a:ext cx="743599" cy="640556"/>
          </a:xfrm>
          <a:prstGeom prst="rect">
            <a:avLst/>
          </a:prstGeom>
        </p:spPr>
      </p:pic>
      <p:pic>
        <p:nvPicPr>
          <p:cNvPr id="104" name="Imagem 10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7120032" y="4149080"/>
            <a:ext cx="323850" cy="269395"/>
          </a:xfrm>
          <a:prstGeom prst="rect">
            <a:avLst/>
          </a:prstGeom>
        </p:spPr>
      </p:pic>
      <p:pic>
        <p:nvPicPr>
          <p:cNvPr id="95" name="Imagem 9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477198" y="3775348"/>
            <a:ext cx="323850" cy="269395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6967690" y="4300612"/>
            <a:ext cx="743599" cy="640556"/>
          </a:xfrm>
          <a:prstGeom prst="rect">
            <a:avLst/>
          </a:prstGeom>
        </p:spPr>
      </p:pic>
      <p:pic>
        <p:nvPicPr>
          <p:cNvPr id="110" name="Imagem 10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571040" y="4125706"/>
            <a:ext cx="323850" cy="269395"/>
          </a:xfrm>
          <a:prstGeom prst="rect">
            <a:avLst/>
          </a:prstGeom>
        </p:spPr>
      </p:pic>
      <p:pic>
        <p:nvPicPr>
          <p:cNvPr id="98" name="Imagem 9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212891" y="4584985"/>
            <a:ext cx="323850" cy="269395"/>
          </a:xfrm>
          <a:prstGeom prst="rect">
            <a:avLst/>
          </a:prstGeom>
        </p:spPr>
      </p:pic>
      <p:pic>
        <p:nvPicPr>
          <p:cNvPr id="99" name="Imagem 9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614359" y="4817435"/>
            <a:ext cx="323850" cy="269395"/>
          </a:xfrm>
          <a:prstGeom prst="rect">
            <a:avLst/>
          </a:prstGeom>
        </p:spPr>
      </p:pic>
      <p:pic>
        <p:nvPicPr>
          <p:cNvPr id="105" name="Imagem 10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7521500" y="4381530"/>
            <a:ext cx="323850" cy="269395"/>
          </a:xfrm>
          <a:prstGeom prst="rect">
            <a:avLst/>
          </a:prstGeom>
        </p:spPr>
      </p:pic>
      <p:pic>
        <p:nvPicPr>
          <p:cNvPr id="106" name="Imagem 10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777901" y="4486580"/>
            <a:ext cx="323850" cy="269395"/>
          </a:xfrm>
          <a:prstGeom prst="rect">
            <a:avLst/>
          </a:prstGeom>
        </p:spPr>
      </p:pic>
      <p:pic>
        <p:nvPicPr>
          <p:cNvPr id="107" name="Imagem 10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998955" y="4856783"/>
            <a:ext cx="323850" cy="269395"/>
          </a:xfrm>
          <a:prstGeom prst="rect">
            <a:avLst/>
          </a:prstGeom>
        </p:spPr>
      </p:pic>
      <p:pic>
        <p:nvPicPr>
          <p:cNvPr id="108" name="Imagem 10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7377992" y="4806470"/>
            <a:ext cx="323850" cy="269395"/>
          </a:xfrm>
          <a:prstGeom prst="rect">
            <a:avLst/>
          </a:prstGeom>
        </p:spPr>
      </p:pic>
      <p:pic>
        <p:nvPicPr>
          <p:cNvPr id="111" name="Imagem 1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530307" y="4376010"/>
            <a:ext cx="323850" cy="269395"/>
          </a:xfrm>
          <a:prstGeom prst="rect">
            <a:avLst/>
          </a:prstGeom>
        </p:spPr>
      </p:pic>
      <p:pic>
        <p:nvPicPr>
          <p:cNvPr id="112" name="Imagem 1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361165" y="4601819"/>
            <a:ext cx="323850" cy="269395"/>
          </a:xfrm>
          <a:prstGeom prst="rect">
            <a:avLst/>
          </a:prstGeom>
        </p:spPr>
      </p:pic>
      <p:pic>
        <p:nvPicPr>
          <p:cNvPr id="113" name="Imagem 1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037315" y="4568392"/>
            <a:ext cx="323850" cy="269395"/>
          </a:xfrm>
          <a:prstGeom prst="rect">
            <a:avLst/>
          </a:prstGeom>
        </p:spPr>
      </p:pic>
      <p:pic>
        <p:nvPicPr>
          <p:cNvPr id="109" name="Imagem 10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7989366" y="4010369"/>
            <a:ext cx="743599" cy="640556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0" r="63387"/>
          <a:stretch/>
        </p:blipFill>
        <p:spPr>
          <a:xfrm>
            <a:off x="0" y="2924943"/>
            <a:ext cx="3347864" cy="3933057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8" r="35796"/>
          <a:stretch/>
        </p:blipFill>
        <p:spPr>
          <a:xfrm>
            <a:off x="0" y="4330646"/>
            <a:ext cx="5870760" cy="2527353"/>
          </a:xfrm>
          <a:prstGeom prst="rect">
            <a:avLst/>
          </a:prstGeom>
        </p:spPr>
      </p:pic>
      <p:grpSp>
        <p:nvGrpSpPr>
          <p:cNvPr id="49" name="Grupo 48"/>
          <p:cNvGrpSpPr/>
          <p:nvPr/>
        </p:nvGrpSpPr>
        <p:grpSpPr>
          <a:xfrm>
            <a:off x="5395468" y="-157972"/>
            <a:ext cx="4497644" cy="1600230"/>
            <a:chOff x="-781050" y="0"/>
            <a:chExt cx="4497644" cy="1600230"/>
          </a:xfrm>
        </p:grpSpPr>
        <p:sp>
          <p:nvSpPr>
            <p:cNvPr id="51" name="Retângulo de cantos arredondados 50"/>
            <p:cNvSpPr/>
            <p:nvPr/>
          </p:nvSpPr>
          <p:spPr>
            <a:xfrm>
              <a:off x="-781050" y="139098"/>
              <a:ext cx="4497644" cy="1379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3" name="Imagem 5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48" b="64788"/>
            <a:stretch/>
          </p:blipFill>
          <p:spPr>
            <a:xfrm>
              <a:off x="-438287" y="0"/>
              <a:ext cx="3202515" cy="160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5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m 1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7"/>
          <a:stretch/>
        </p:blipFill>
        <p:spPr>
          <a:xfrm>
            <a:off x="5042648" y="0"/>
            <a:ext cx="4101352" cy="6858000"/>
          </a:xfrm>
          <a:prstGeom prst="rect">
            <a:avLst/>
          </a:prstGeom>
        </p:spPr>
      </p:pic>
      <p:sp>
        <p:nvSpPr>
          <p:cNvPr id="58" name="Retângulo 57"/>
          <p:cNvSpPr/>
          <p:nvPr/>
        </p:nvSpPr>
        <p:spPr>
          <a:xfrm>
            <a:off x="94615" y="871233"/>
            <a:ext cx="4367655" cy="170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pt-BR" b="1" dirty="0" smtClean="0">
                <a:solidFill>
                  <a:srgbClr val="004677"/>
                </a:solidFill>
                <a:latin typeface="Arial Narrow" pitchFamily="34" charset="0"/>
              </a:rPr>
              <a:t>comitê municipal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pt-BR" dirty="0" smtClean="0">
                <a:solidFill>
                  <a:srgbClr val="58585A"/>
                </a:solidFill>
                <a:latin typeface="Arial Narrow" pitchFamily="34" charset="0"/>
              </a:rPr>
              <a:t>técnicos e gestores da educação, saúde e desenvolvimento social + articulador local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pt-BR" dirty="0" smtClean="0">
                <a:solidFill>
                  <a:srgbClr val="58585A"/>
                </a:solidFill>
                <a:latin typeface="Arial Narrow" pitchFamily="34" charset="0"/>
              </a:rPr>
              <a:t>define e toma decisões sobre as estratégias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pt-BR" dirty="0" smtClean="0">
                <a:solidFill>
                  <a:srgbClr val="58585A"/>
                </a:solidFill>
                <a:latin typeface="Arial Narrow" pitchFamily="34" charset="0"/>
              </a:rPr>
              <a:t>reúne-se mensalmente</a:t>
            </a:r>
            <a:endParaRPr lang="pt-BR" dirty="0">
              <a:solidFill>
                <a:srgbClr val="58585A"/>
              </a:solidFill>
              <a:latin typeface="Arial Narrow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122240" y="260648"/>
            <a:ext cx="2577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B91C37"/>
                </a:solidFill>
                <a:latin typeface="Arial Narrow" pitchFamily="34" charset="0"/>
              </a:rPr>
              <a:t>governança</a:t>
            </a:r>
          </a:p>
        </p:txBody>
      </p:sp>
      <p:cxnSp>
        <p:nvCxnSpPr>
          <p:cNvPr id="61" name="Conector reto 60"/>
          <p:cNvCxnSpPr/>
          <p:nvPr/>
        </p:nvCxnSpPr>
        <p:spPr>
          <a:xfrm>
            <a:off x="219126" y="2204864"/>
            <a:ext cx="3976959" cy="0"/>
          </a:xfrm>
          <a:prstGeom prst="line">
            <a:avLst/>
          </a:prstGeom>
          <a:ln>
            <a:solidFill>
              <a:srgbClr val="383838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19126" y="1844824"/>
            <a:ext cx="3967434" cy="0"/>
          </a:xfrm>
          <a:prstGeom prst="line">
            <a:avLst/>
          </a:prstGeom>
          <a:ln>
            <a:solidFill>
              <a:srgbClr val="383838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7" t="23069" b="2646"/>
          <a:stretch/>
        </p:blipFill>
        <p:spPr>
          <a:xfrm>
            <a:off x="3131840" y="1582057"/>
            <a:ext cx="5973141" cy="5094514"/>
          </a:xfrm>
          <a:prstGeom prst="rect">
            <a:avLst/>
          </a:prstGeom>
        </p:spPr>
      </p:pic>
      <p:pic>
        <p:nvPicPr>
          <p:cNvPr id="92" name="Imagem 9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598275" y="3067645"/>
            <a:ext cx="323850" cy="269395"/>
          </a:xfrm>
          <a:prstGeom prst="rect">
            <a:avLst/>
          </a:prstGeom>
        </p:spPr>
      </p:pic>
      <p:pic>
        <p:nvPicPr>
          <p:cNvPr id="93" name="Imagem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999743" y="3300095"/>
            <a:ext cx="323850" cy="269395"/>
          </a:xfrm>
          <a:prstGeom prst="rect">
            <a:avLst/>
          </a:prstGeom>
        </p:spPr>
      </p:pic>
      <p:pic>
        <p:nvPicPr>
          <p:cNvPr id="94" name="Imagem 9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256144" y="3405145"/>
            <a:ext cx="323850" cy="269395"/>
          </a:xfrm>
          <a:prstGeom prst="rect">
            <a:avLst/>
          </a:prstGeom>
        </p:spPr>
      </p:pic>
      <p:pic>
        <p:nvPicPr>
          <p:cNvPr id="96" name="Imagem 9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856235" y="3725035"/>
            <a:ext cx="323850" cy="269395"/>
          </a:xfrm>
          <a:prstGeom prst="rect">
            <a:avLst/>
          </a:prstGeom>
        </p:spPr>
      </p:pic>
      <p:pic>
        <p:nvPicPr>
          <p:cNvPr id="91" name="Imagem 9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6418069" y="3219177"/>
            <a:ext cx="743599" cy="640556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4460974" y="2284388"/>
            <a:ext cx="743599" cy="640556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641180" y="2132856"/>
            <a:ext cx="323850" cy="269395"/>
          </a:xfrm>
          <a:prstGeom prst="rect">
            <a:avLst/>
          </a:prstGeom>
        </p:spPr>
      </p:pic>
      <p:pic>
        <p:nvPicPr>
          <p:cNvPr id="87" name="Imagem 8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5042648" y="2365306"/>
            <a:ext cx="323850" cy="269395"/>
          </a:xfrm>
          <a:prstGeom prst="rect">
            <a:avLst/>
          </a:prstGeom>
        </p:spPr>
      </p:pic>
      <p:pic>
        <p:nvPicPr>
          <p:cNvPr id="88" name="Imagem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299049" y="2470356"/>
            <a:ext cx="323850" cy="269395"/>
          </a:xfrm>
          <a:prstGeom prst="rect">
            <a:avLst/>
          </a:prstGeom>
        </p:spPr>
      </p:pic>
      <p:pic>
        <p:nvPicPr>
          <p:cNvPr id="90" name="Imagem 8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899140" y="2790246"/>
            <a:ext cx="323850" cy="269395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4520103" y="2840559"/>
            <a:ext cx="323850" cy="26939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5" t="22917" b="8906"/>
          <a:stretch/>
        </p:blipFill>
        <p:spPr>
          <a:xfrm>
            <a:off x="3131840" y="1582057"/>
            <a:ext cx="5970596" cy="4675577"/>
          </a:xfrm>
          <a:prstGeom prst="rect">
            <a:avLst/>
          </a:prstGeom>
        </p:spPr>
      </p:pic>
      <p:pic>
        <p:nvPicPr>
          <p:cNvPr id="100" name="Imagem 9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5870760" y="4922485"/>
            <a:ext cx="323850" cy="269395"/>
          </a:xfrm>
          <a:prstGeom prst="rect">
            <a:avLst/>
          </a:prstGeom>
        </p:spPr>
      </p:pic>
      <p:pic>
        <p:nvPicPr>
          <p:cNvPr id="101" name="Imagem 10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091814" y="5292688"/>
            <a:ext cx="323850" cy="269395"/>
          </a:xfrm>
          <a:prstGeom prst="rect">
            <a:avLst/>
          </a:prstGeom>
        </p:spPr>
      </p:pic>
      <p:pic>
        <p:nvPicPr>
          <p:cNvPr id="102" name="Imagem 10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470851" y="5242375"/>
            <a:ext cx="323850" cy="269395"/>
          </a:xfrm>
          <a:prstGeom prst="rect">
            <a:avLst/>
          </a:prstGeom>
        </p:spPr>
      </p:pic>
      <p:pic>
        <p:nvPicPr>
          <p:cNvPr id="97" name="Imagem 9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6032685" y="4736517"/>
            <a:ext cx="743599" cy="640556"/>
          </a:xfrm>
          <a:prstGeom prst="rect">
            <a:avLst/>
          </a:prstGeom>
        </p:spPr>
      </p:pic>
      <p:pic>
        <p:nvPicPr>
          <p:cNvPr id="104" name="Imagem 10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7120032" y="4149080"/>
            <a:ext cx="323850" cy="269395"/>
          </a:xfrm>
          <a:prstGeom prst="rect">
            <a:avLst/>
          </a:prstGeom>
        </p:spPr>
      </p:pic>
      <p:pic>
        <p:nvPicPr>
          <p:cNvPr id="95" name="Imagem 9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477198" y="3775348"/>
            <a:ext cx="323850" cy="269395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6967690" y="4300612"/>
            <a:ext cx="743599" cy="640556"/>
          </a:xfrm>
          <a:prstGeom prst="rect">
            <a:avLst/>
          </a:prstGeom>
        </p:spPr>
      </p:pic>
      <p:pic>
        <p:nvPicPr>
          <p:cNvPr id="110" name="Imagem 10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571040" y="4125706"/>
            <a:ext cx="323850" cy="269395"/>
          </a:xfrm>
          <a:prstGeom prst="rect">
            <a:avLst/>
          </a:prstGeom>
        </p:spPr>
      </p:pic>
      <p:pic>
        <p:nvPicPr>
          <p:cNvPr id="98" name="Imagem 9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212891" y="4584985"/>
            <a:ext cx="323850" cy="269395"/>
          </a:xfrm>
          <a:prstGeom prst="rect">
            <a:avLst/>
          </a:prstGeom>
        </p:spPr>
      </p:pic>
      <p:pic>
        <p:nvPicPr>
          <p:cNvPr id="99" name="Imagem 9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614359" y="4817435"/>
            <a:ext cx="323850" cy="269395"/>
          </a:xfrm>
          <a:prstGeom prst="rect">
            <a:avLst/>
          </a:prstGeom>
        </p:spPr>
      </p:pic>
      <p:pic>
        <p:nvPicPr>
          <p:cNvPr id="105" name="Imagem 10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7521500" y="4381530"/>
            <a:ext cx="323850" cy="269395"/>
          </a:xfrm>
          <a:prstGeom prst="rect">
            <a:avLst/>
          </a:prstGeom>
        </p:spPr>
      </p:pic>
      <p:pic>
        <p:nvPicPr>
          <p:cNvPr id="106" name="Imagem 10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777901" y="4486580"/>
            <a:ext cx="323850" cy="269395"/>
          </a:xfrm>
          <a:prstGeom prst="rect">
            <a:avLst/>
          </a:prstGeom>
        </p:spPr>
      </p:pic>
      <p:pic>
        <p:nvPicPr>
          <p:cNvPr id="107" name="Imagem 10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6998955" y="4856783"/>
            <a:ext cx="323850" cy="269395"/>
          </a:xfrm>
          <a:prstGeom prst="rect">
            <a:avLst/>
          </a:prstGeom>
        </p:spPr>
      </p:pic>
      <p:pic>
        <p:nvPicPr>
          <p:cNvPr id="108" name="Imagem 10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7377992" y="4806470"/>
            <a:ext cx="323850" cy="269395"/>
          </a:xfrm>
          <a:prstGeom prst="rect">
            <a:avLst/>
          </a:prstGeom>
        </p:spPr>
      </p:pic>
      <p:pic>
        <p:nvPicPr>
          <p:cNvPr id="111" name="Imagem 1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530307" y="4376010"/>
            <a:ext cx="323850" cy="269395"/>
          </a:xfrm>
          <a:prstGeom prst="rect">
            <a:avLst/>
          </a:prstGeom>
        </p:spPr>
      </p:pic>
      <p:pic>
        <p:nvPicPr>
          <p:cNvPr id="112" name="Imagem 1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361165" y="4601819"/>
            <a:ext cx="323850" cy="269395"/>
          </a:xfrm>
          <a:prstGeom prst="rect">
            <a:avLst/>
          </a:prstGeom>
        </p:spPr>
      </p:pic>
      <p:pic>
        <p:nvPicPr>
          <p:cNvPr id="113" name="Imagem 1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5" t="44292" r="33244" b="51780"/>
          <a:stretch/>
        </p:blipFill>
        <p:spPr>
          <a:xfrm>
            <a:off x="8037315" y="4568392"/>
            <a:ext cx="323850" cy="269395"/>
          </a:xfrm>
          <a:prstGeom prst="rect">
            <a:avLst/>
          </a:prstGeom>
        </p:spPr>
      </p:pic>
      <p:pic>
        <p:nvPicPr>
          <p:cNvPr id="109" name="Imagem 10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43550" r="32662" b="47110"/>
          <a:stretch/>
        </p:blipFill>
        <p:spPr>
          <a:xfrm>
            <a:off x="7989366" y="4010369"/>
            <a:ext cx="743599" cy="640556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0" r="63387"/>
          <a:stretch/>
        </p:blipFill>
        <p:spPr>
          <a:xfrm>
            <a:off x="0" y="2924943"/>
            <a:ext cx="3347864" cy="3933057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8" r="35796"/>
          <a:stretch/>
        </p:blipFill>
        <p:spPr>
          <a:xfrm>
            <a:off x="0" y="4330646"/>
            <a:ext cx="5870760" cy="2527353"/>
          </a:xfrm>
          <a:prstGeom prst="rect">
            <a:avLst/>
          </a:prstGeom>
        </p:spPr>
      </p:pic>
      <p:grpSp>
        <p:nvGrpSpPr>
          <p:cNvPr id="49" name="Grupo 48"/>
          <p:cNvGrpSpPr/>
          <p:nvPr/>
        </p:nvGrpSpPr>
        <p:grpSpPr>
          <a:xfrm>
            <a:off x="5395468" y="-150413"/>
            <a:ext cx="4497644" cy="1600230"/>
            <a:chOff x="-781050" y="0"/>
            <a:chExt cx="4497644" cy="1600230"/>
          </a:xfrm>
        </p:grpSpPr>
        <p:sp>
          <p:nvSpPr>
            <p:cNvPr id="51" name="Retângulo de cantos arredondados 50"/>
            <p:cNvSpPr/>
            <p:nvPr/>
          </p:nvSpPr>
          <p:spPr>
            <a:xfrm>
              <a:off x="-781050" y="139098"/>
              <a:ext cx="4497644" cy="1379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3" name="Imagem 5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48" b="64788"/>
            <a:stretch/>
          </p:blipFill>
          <p:spPr>
            <a:xfrm>
              <a:off x="-438287" y="0"/>
              <a:ext cx="3202515" cy="160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4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42393"/>
          <a:stretch/>
        </p:blipFill>
        <p:spPr>
          <a:xfrm rot="10800000" flipH="1">
            <a:off x="3422981" y="-190263"/>
            <a:ext cx="6149958" cy="245634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CaixaDeTexto 1"/>
          <p:cNvSpPr txBox="1">
            <a:spLocks noChangeArrowheads="1"/>
          </p:cNvSpPr>
          <p:nvPr/>
        </p:nvSpPr>
        <p:spPr bwMode="auto">
          <a:xfrm>
            <a:off x="5588569" y="228115"/>
            <a:ext cx="34884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rincipais </a:t>
            </a:r>
          </a:p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470422" y="101330"/>
            <a:ext cx="405870" cy="405870"/>
          </a:xfrm>
          <a:prstGeom prst="rect">
            <a:avLst/>
          </a:prstGeom>
          <a:solidFill>
            <a:srgbClr val="00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Retângulo 44"/>
          <p:cNvSpPr/>
          <p:nvPr/>
        </p:nvSpPr>
        <p:spPr>
          <a:xfrm>
            <a:off x="9949849" y="101330"/>
            <a:ext cx="405870" cy="405870"/>
          </a:xfrm>
          <a:prstGeom prst="rect">
            <a:avLst/>
          </a:prstGeom>
          <a:solidFill>
            <a:srgbClr val="00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tângulo 45"/>
          <p:cNvSpPr/>
          <p:nvPr/>
        </p:nvSpPr>
        <p:spPr>
          <a:xfrm>
            <a:off x="10429277" y="101330"/>
            <a:ext cx="405870" cy="405870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9470422" y="612719"/>
            <a:ext cx="405870" cy="405870"/>
          </a:xfrm>
          <a:prstGeom prst="rect">
            <a:avLst/>
          </a:prstGeom>
          <a:solidFill>
            <a:srgbClr val="95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/>
          <p:cNvSpPr/>
          <p:nvPr/>
        </p:nvSpPr>
        <p:spPr>
          <a:xfrm>
            <a:off x="10908704" y="101330"/>
            <a:ext cx="405870" cy="40587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Retângulo 48"/>
          <p:cNvSpPr/>
          <p:nvPr/>
        </p:nvSpPr>
        <p:spPr>
          <a:xfrm>
            <a:off x="9949849" y="612719"/>
            <a:ext cx="405870" cy="405870"/>
          </a:xfrm>
          <a:prstGeom prst="rect">
            <a:avLst/>
          </a:prstGeom>
          <a:solidFill>
            <a:srgbClr val="BB2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Retângulo 50"/>
          <p:cNvSpPr/>
          <p:nvPr/>
        </p:nvSpPr>
        <p:spPr>
          <a:xfrm>
            <a:off x="10429277" y="612719"/>
            <a:ext cx="405870" cy="405870"/>
          </a:xfrm>
          <a:prstGeom prst="rect">
            <a:avLst/>
          </a:prstGeom>
          <a:solidFill>
            <a:srgbClr val="E46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10908704" y="612719"/>
            <a:ext cx="405870" cy="405870"/>
          </a:xfrm>
          <a:prstGeom prst="rect">
            <a:avLst/>
          </a:prstGeom>
          <a:solidFill>
            <a:srgbClr val="EB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Retângulo 57"/>
          <p:cNvSpPr/>
          <p:nvPr/>
        </p:nvSpPr>
        <p:spPr>
          <a:xfrm>
            <a:off x="9470422" y="1156070"/>
            <a:ext cx="405870" cy="405870"/>
          </a:xfrm>
          <a:prstGeom prst="rect">
            <a:avLst/>
          </a:prstGeom>
          <a:solidFill>
            <a:srgbClr val="96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Retângulo 58"/>
          <p:cNvSpPr/>
          <p:nvPr/>
        </p:nvSpPr>
        <p:spPr>
          <a:xfrm>
            <a:off x="9949849" y="1156070"/>
            <a:ext cx="405870" cy="405870"/>
          </a:xfrm>
          <a:prstGeom prst="rect">
            <a:avLst/>
          </a:prstGeom>
          <a:solidFill>
            <a:srgbClr val="B7C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Retângulo 59"/>
          <p:cNvSpPr/>
          <p:nvPr/>
        </p:nvSpPr>
        <p:spPr>
          <a:xfrm>
            <a:off x="9470422" y="1699421"/>
            <a:ext cx="405870" cy="4058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" name="Retângulo 60"/>
          <p:cNvSpPr/>
          <p:nvPr/>
        </p:nvSpPr>
        <p:spPr>
          <a:xfrm>
            <a:off x="10429277" y="1156070"/>
            <a:ext cx="405870" cy="405870"/>
          </a:xfrm>
          <a:prstGeom prst="rect">
            <a:avLst/>
          </a:prstGeom>
          <a:solidFill>
            <a:srgbClr val="DFE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Retângulo 61"/>
          <p:cNvSpPr/>
          <p:nvPr/>
        </p:nvSpPr>
        <p:spPr>
          <a:xfrm>
            <a:off x="10908704" y="1156070"/>
            <a:ext cx="405870" cy="405870"/>
          </a:xfrm>
          <a:prstGeom prst="rect">
            <a:avLst/>
          </a:prstGeom>
          <a:solidFill>
            <a:srgbClr val="F4F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3" name="Retângulo 62"/>
          <p:cNvSpPr/>
          <p:nvPr/>
        </p:nvSpPr>
        <p:spPr>
          <a:xfrm>
            <a:off x="9949849" y="1699421"/>
            <a:ext cx="405870" cy="40587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4" name="Retângulo 63"/>
          <p:cNvSpPr/>
          <p:nvPr/>
        </p:nvSpPr>
        <p:spPr>
          <a:xfrm>
            <a:off x="10429277" y="1706957"/>
            <a:ext cx="405870" cy="40587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5" name="Retângulo 64"/>
          <p:cNvSpPr/>
          <p:nvPr/>
        </p:nvSpPr>
        <p:spPr>
          <a:xfrm>
            <a:off x="10908704" y="1700808"/>
            <a:ext cx="405870" cy="40587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2" name="Retângulo de cantos arredondados 71"/>
          <p:cNvSpPr/>
          <p:nvPr/>
        </p:nvSpPr>
        <p:spPr>
          <a:xfrm>
            <a:off x="-781050" y="234348"/>
            <a:ext cx="4497644" cy="1379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3" name="Imagem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8" b="64788"/>
          <a:stretch/>
        </p:blipFill>
        <p:spPr>
          <a:xfrm>
            <a:off x="44946" y="95250"/>
            <a:ext cx="3202515" cy="160023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7279" y="2180370"/>
            <a:ext cx="6995826" cy="4173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pt-BR" sz="2400" dirty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comitês </a:t>
            </a:r>
            <a:r>
              <a:rPr lang="pt-BR" sz="24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fortalecidos</a:t>
            </a:r>
          </a:p>
          <a:p>
            <a:pPr marL="342900" indent="-3429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epresentatividade</a:t>
            </a:r>
          </a:p>
          <a:p>
            <a:pPr marL="342900" indent="-3429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pt-BR" sz="2400" dirty="0" err="1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intersetorialidade</a:t>
            </a:r>
            <a:endParaRPr lang="pt-BR" sz="2400" dirty="0" smtClean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pt-BR" sz="2400" dirty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400" dirty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omeação de um responsável pelo programa</a:t>
            </a:r>
          </a:p>
          <a:p>
            <a:pPr>
              <a:lnSpc>
                <a:spcPct val="85000"/>
              </a:lnSpc>
            </a:pPr>
            <a:endParaRPr lang="pt-BR" sz="2400" dirty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400" dirty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clareza das </a:t>
            </a:r>
            <a:r>
              <a:rPr lang="pt-BR" sz="24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</a:t>
            </a:r>
          </a:p>
          <a:p>
            <a:pPr>
              <a:lnSpc>
                <a:spcPct val="85000"/>
              </a:lnSpc>
            </a:pPr>
            <a:endParaRPr lang="pt-BR" sz="2400" dirty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4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 para a realização das atividades</a:t>
            </a:r>
          </a:p>
          <a:p>
            <a:pPr>
              <a:lnSpc>
                <a:spcPct val="85000"/>
              </a:lnSpc>
            </a:pPr>
            <a:endParaRPr lang="pt-BR" sz="2400" dirty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400" dirty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periodicidade de </a:t>
            </a:r>
            <a:r>
              <a:rPr lang="pt-BR" sz="24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contatos </a:t>
            </a:r>
            <a:r>
              <a:rPr lang="pt-BR" sz="2400" dirty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SES e a </a:t>
            </a:r>
            <a:r>
              <a:rPr lang="pt-BR" sz="24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FMCSV</a:t>
            </a:r>
          </a:p>
          <a:p>
            <a:pPr>
              <a:lnSpc>
                <a:spcPct val="85000"/>
              </a:lnSpc>
            </a:pPr>
            <a:endParaRPr lang="pt-BR" sz="2400" dirty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400" dirty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4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uporte para situações de crise</a:t>
            </a:r>
            <a:endParaRPr lang="pt-BR" sz="2400" dirty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7"/>
          <a:stretch/>
        </p:blipFill>
        <p:spPr>
          <a:xfrm rot="5400000" flipH="1">
            <a:off x="1726219" y="-3844530"/>
            <a:ext cx="2530288" cy="86135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6" t="3174" r="15105"/>
          <a:stretch/>
        </p:blipFill>
        <p:spPr>
          <a:xfrm>
            <a:off x="6386601" y="785430"/>
            <a:ext cx="2776449" cy="6082454"/>
          </a:xfrm>
          <a:prstGeom prst="rect">
            <a:avLst/>
          </a:prstGeom>
        </p:spPr>
      </p:pic>
      <p:pic>
        <p:nvPicPr>
          <p:cNvPr id="22" name="Imagem 21" hidden="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r="7556"/>
          <a:stretch/>
        </p:blipFill>
        <p:spPr>
          <a:xfrm>
            <a:off x="3782752" y="-91330"/>
            <a:ext cx="5326314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32997" y="462262"/>
            <a:ext cx="2097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resultados</a:t>
            </a:r>
            <a:endParaRPr lang="pt-BR" sz="3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2997" y="1847880"/>
            <a:ext cx="6015504" cy="38164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85000"/>
              </a:lnSpc>
              <a:tabLst>
                <a:tab pos="3222625" algn="l"/>
              </a:tabLst>
            </a:pPr>
            <a:r>
              <a:rPr lang="pt-BR" sz="20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18.000 participações nas formações</a:t>
            </a:r>
          </a:p>
          <a:p>
            <a:pPr>
              <a:lnSpc>
                <a:spcPct val="85000"/>
              </a:lnSpc>
              <a:tabLst>
                <a:tab pos="3222625" algn="l"/>
              </a:tabLst>
            </a:pPr>
            <a:endParaRPr lang="pt-BR" sz="2000" dirty="0" smtClean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0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participação do pai no pré-natal e no parto</a:t>
            </a:r>
          </a:p>
          <a:p>
            <a:pPr>
              <a:lnSpc>
                <a:spcPct val="85000"/>
              </a:lnSpc>
            </a:pPr>
            <a:endParaRPr lang="pt-BR" sz="2000" dirty="0" smtClean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0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espaços lúdicos nas UBS e CRAS</a:t>
            </a:r>
          </a:p>
          <a:p>
            <a:pPr>
              <a:lnSpc>
                <a:spcPct val="85000"/>
              </a:lnSpc>
            </a:pPr>
            <a:endParaRPr lang="pt-BR" sz="2000" dirty="0" smtClean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0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e manutenção de grupos de gestantes e de famílias grávidas</a:t>
            </a:r>
          </a:p>
          <a:p>
            <a:pPr>
              <a:lnSpc>
                <a:spcPct val="85000"/>
              </a:lnSpc>
            </a:pPr>
            <a:endParaRPr lang="pt-BR" sz="2000" dirty="0" smtClean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0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de projetos pedagógicos nas creches</a:t>
            </a:r>
          </a:p>
          <a:p>
            <a:pPr>
              <a:lnSpc>
                <a:spcPct val="85000"/>
              </a:lnSpc>
            </a:pPr>
            <a:endParaRPr lang="pt-BR" sz="2000" dirty="0" smtClean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0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integração entre os setores e entre profissionais e famílias</a:t>
            </a:r>
          </a:p>
          <a:p>
            <a:pPr>
              <a:lnSpc>
                <a:spcPct val="85000"/>
              </a:lnSpc>
            </a:pPr>
            <a:endParaRPr lang="pt-BR" sz="2000" dirty="0" smtClean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0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 do bebê: 5 leis municipais aprovadas e 43 eventos realizados</a:t>
            </a:r>
            <a:endParaRPr lang="pt-BR" sz="2000" dirty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9470422" y="101330"/>
            <a:ext cx="405870" cy="405870"/>
          </a:xfrm>
          <a:prstGeom prst="rect">
            <a:avLst/>
          </a:prstGeom>
          <a:solidFill>
            <a:srgbClr val="00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9949849" y="101330"/>
            <a:ext cx="405870" cy="405870"/>
          </a:xfrm>
          <a:prstGeom prst="rect">
            <a:avLst/>
          </a:prstGeom>
          <a:solidFill>
            <a:srgbClr val="00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0429277" y="101330"/>
            <a:ext cx="405870" cy="405870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9470422" y="612719"/>
            <a:ext cx="405870" cy="405870"/>
          </a:xfrm>
          <a:prstGeom prst="rect">
            <a:avLst/>
          </a:prstGeom>
          <a:solidFill>
            <a:srgbClr val="95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10908704" y="101330"/>
            <a:ext cx="405870" cy="40587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9949849" y="612719"/>
            <a:ext cx="405870" cy="405870"/>
          </a:xfrm>
          <a:prstGeom prst="rect">
            <a:avLst/>
          </a:prstGeom>
          <a:solidFill>
            <a:srgbClr val="BB2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0429277" y="612719"/>
            <a:ext cx="405870" cy="405870"/>
          </a:xfrm>
          <a:prstGeom prst="rect">
            <a:avLst/>
          </a:prstGeom>
          <a:solidFill>
            <a:srgbClr val="E46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10908704" y="612719"/>
            <a:ext cx="405870" cy="405870"/>
          </a:xfrm>
          <a:prstGeom prst="rect">
            <a:avLst/>
          </a:prstGeom>
          <a:solidFill>
            <a:srgbClr val="EB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9470422" y="1156070"/>
            <a:ext cx="405870" cy="405870"/>
          </a:xfrm>
          <a:prstGeom prst="rect">
            <a:avLst/>
          </a:prstGeom>
          <a:solidFill>
            <a:srgbClr val="96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9949849" y="1156070"/>
            <a:ext cx="405870" cy="405870"/>
          </a:xfrm>
          <a:prstGeom prst="rect">
            <a:avLst/>
          </a:prstGeom>
          <a:solidFill>
            <a:srgbClr val="B7C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9470422" y="1699421"/>
            <a:ext cx="405870" cy="4058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10429277" y="1156070"/>
            <a:ext cx="405870" cy="405870"/>
          </a:xfrm>
          <a:prstGeom prst="rect">
            <a:avLst/>
          </a:prstGeom>
          <a:solidFill>
            <a:srgbClr val="DFE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10908704" y="1156070"/>
            <a:ext cx="405870" cy="405870"/>
          </a:xfrm>
          <a:prstGeom prst="rect">
            <a:avLst/>
          </a:prstGeom>
          <a:solidFill>
            <a:srgbClr val="F4F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9949849" y="1699421"/>
            <a:ext cx="405870" cy="40587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10429277" y="1706957"/>
            <a:ext cx="405870" cy="40587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908704" y="1700808"/>
            <a:ext cx="405870" cy="40587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7" name="Grupo 46"/>
          <p:cNvGrpSpPr/>
          <p:nvPr/>
        </p:nvGrpSpPr>
        <p:grpSpPr>
          <a:xfrm>
            <a:off x="5395468" y="-205003"/>
            <a:ext cx="4497644" cy="1600230"/>
            <a:chOff x="-781050" y="0"/>
            <a:chExt cx="4497644" cy="1600230"/>
          </a:xfrm>
        </p:grpSpPr>
        <p:sp>
          <p:nvSpPr>
            <p:cNvPr id="49" name="Retângulo de cantos arredondados 48"/>
            <p:cNvSpPr/>
            <p:nvPr/>
          </p:nvSpPr>
          <p:spPr>
            <a:xfrm>
              <a:off x="-781050" y="139098"/>
              <a:ext cx="4497644" cy="1379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0" name="Imagem 4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48" b="64788"/>
            <a:stretch/>
          </p:blipFill>
          <p:spPr>
            <a:xfrm>
              <a:off x="-438287" y="0"/>
              <a:ext cx="3202515" cy="160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5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9470422" y="101330"/>
            <a:ext cx="405870" cy="405870"/>
          </a:xfrm>
          <a:prstGeom prst="rect">
            <a:avLst/>
          </a:prstGeom>
          <a:solidFill>
            <a:srgbClr val="00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9949849" y="101330"/>
            <a:ext cx="405870" cy="405870"/>
          </a:xfrm>
          <a:prstGeom prst="rect">
            <a:avLst/>
          </a:prstGeom>
          <a:solidFill>
            <a:srgbClr val="00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429277" y="101330"/>
            <a:ext cx="405870" cy="405870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9470422" y="612719"/>
            <a:ext cx="405870" cy="405870"/>
          </a:xfrm>
          <a:prstGeom prst="rect">
            <a:avLst/>
          </a:prstGeom>
          <a:solidFill>
            <a:srgbClr val="95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0908704" y="101330"/>
            <a:ext cx="405870" cy="40587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9949849" y="612719"/>
            <a:ext cx="405870" cy="405870"/>
          </a:xfrm>
          <a:prstGeom prst="rect">
            <a:avLst/>
          </a:prstGeom>
          <a:solidFill>
            <a:srgbClr val="BB2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0429277" y="612719"/>
            <a:ext cx="405870" cy="405870"/>
          </a:xfrm>
          <a:prstGeom prst="rect">
            <a:avLst/>
          </a:prstGeom>
          <a:solidFill>
            <a:srgbClr val="E46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10908704" y="612719"/>
            <a:ext cx="405870" cy="405870"/>
          </a:xfrm>
          <a:prstGeom prst="rect">
            <a:avLst/>
          </a:prstGeom>
          <a:solidFill>
            <a:srgbClr val="EB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9470422" y="1156070"/>
            <a:ext cx="405870" cy="405870"/>
          </a:xfrm>
          <a:prstGeom prst="rect">
            <a:avLst/>
          </a:prstGeom>
          <a:solidFill>
            <a:srgbClr val="96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9949849" y="1156070"/>
            <a:ext cx="405870" cy="405870"/>
          </a:xfrm>
          <a:prstGeom prst="rect">
            <a:avLst/>
          </a:prstGeom>
          <a:solidFill>
            <a:srgbClr val="B7C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9470422" y="1699421"/>
            <a:ext cx="405870" cy="4058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10429277" y="1156070"/>
            <a:ext cx="405870" cy="405870"/>
          </a:xfrm>
          <a:prstGeom prst="rect">
            <a:avLst/>
          </a:prstGeom>
          <a:solidFill>
            <a:srgbClr val="DFE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10908704" y="1156070"/>
            <a:ext cx="405870" cy="405870"/>
          </a:xfrm>
          <a:prstGeom prst="rect">
            <a:avLst/>
          </a:prstGeom>
          <a:solidFill>
            <a:srgbClr val="F4F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9949849" y="1699421"/>
            <a:ext cx="405870" cy="40587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10429277" y="1706957"/>
            <a:ext cx="405870" cy="40587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10908704" y="1700808"/>
            <a:ext cx="405870" cy="40587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400" y="815654"/>
            <a:ext cx="4149708" cy="226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Forma livre 30"/>
          <p:cNvSpPr/>
          <p:nvPr/>
        </p:nvSpPr>
        <p:spPr>
          <a:xfrm>
            <a:off x="2721864" y="3398734"/>
            <a:ext cx="2772308" cy="237729"/>
          </a:xfrm>
          <a:custGeom>
            <a:avLst/>
            <a:gdLst>
              <a:gd name="connsiteX0" fmla="*/ 0 w 3406588"/>
              <a:gd name="connsiteY0" fmla="*/ 233082 h 237729"/>
              <a:gd name="connsiteX1" fmla="*/ 1264024 w 3406588"/>
              <a:gd name="connsiteY1" fmla="*/ 161364 h 237729"/>
              <a:gd name="connsiteX2" fmla="*/ 2788024 w 3406588"/>
              <a:gd name="connsiteY2" fmla="*/ 233082 h 237729"/>
              <a:gd name="connsiteX3" fmla="*/ 3406588 w 3406588"/>
              <a:gd name="connsiteY3" fmla="*/ 0 h 23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588" h="237729">
                <a:moveTo>
                  <a:pt x="0" y="233082"/>
                </a:moveTo>
                <a:cubicBezTo>
                  <a:pt x="399676" y="197223"/>
                  <a:pt x="799353" y="161364"/>
                  <a:pt x="1264024" y="161364"/>
                </a:cubicBezTo>
                <a:cubicBezTo>
                  <a:pt x="1728695" y="161364"/>
                  <a:pt x="2430930" y="259976"/>
                  <a:pt x="2788024" y="233082"/>
                </a:cubicBezTo>
                <a:cubicBezTo>
                  <a:pt x="3145118" y="206188"/>
                  <a:pt x="3275853" y="103094"/>
                  <a:pt x="3406588" y="0"/>
                </a:cubicBezTo>
              </a:path>
            </a:pathLst>
          </a:custGeom>
          <a:noFill/>
          <a:ln>
            <a:solidFill>
              <a:srgbClr val="E46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766601" y="5685955"/>
            <a:ext cx="4279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www.fmcsv.org.br</a:t>
            </a:r>
          </a:p>
          <a:p>
            <a:pPr algn="r"/>
            <a:r>
              <a:rPr lang="pt-BR" sz="20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gabriela@fmcsv.org.br</a:t>
            </a:r>
          </a:p>
          <a:p>
            <a:pPr algn="r"/>
            <a:r>
              <a:rPr lang="pt-BR" sz="2000" dirty="0" smtClean="0">
                <a:solidFill>
                  <a:srgbClr val="96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3330-2888</a:t>
            </a:r>
            <a:endParaRPr lang="pt-BR" sz="2000" dirty="0">
              <a:solidFill>
                <a:srgbClr val="968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709600" y="3834668"/>
            <a:ext cx="3105792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pt-BR" sz="2700" dirty="0" smtClean="0">
                <a:solidFill>
                  <a:srgbClr val="952B2F"/>
                </a:solidFill>
                <a:latin typeface="Arial" pitchFamily="34" charset="0"/>
                <a:cs typeface="Arial" pitchFamily="34" charset="0"/>
              </a:rPr>
              <a:t>obrigada</a:t>
            </a:r>
          </a:p>
          <a:p>
            <a:pPr>
              <a:lnSpc>
                <a:spcPct val="85000"/>
              </a:lnSpc>
            </a:pPr>
            <a:endParaRPr lang="pt-BR" sz="2700" dirty="0" smtClean="0">
              <a:solidFill>
                <a:srgbClr val="952B2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</a:pPr>
            <a:endParaRPr lang="pt-BR" sz="2700" dirty="0">
              <a:solidFill>
                <a:srgbClr val="952B2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</a:pPr>
            <a:endParaRPr lang="pt-BR" sz="2700" dirty="0" smtClean="0">
              <a:solidFill>
                <a:srgbClr val="952B2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5"/>
          <a:stretch/>
        </p:blipFill>
        <p:spPr>
          <a:xfrm>
            <a:off x="1" y="-14945"/>
            <a:ext cx="9143999" cy="690003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093789" y="6803"/>
            <a:ext cx="5177508" cy="1355595"/>
            <a:chOff x="1874101" y="838403"/>
            <a:chExt cx="5177508" cy="1355595"/>
          </a:xfrm>
        </p:grpSpPr>
        <p:sp>
          <p:nvSpPr>
            <p:cNvPr id="4" name="TextBox 22"/>
            <p:cNvSpPr txBox="1"/>
            <p:nvPr/>
          </p:nvSpPr>
          <p:spPr>
            <a:xfrm>
              <a:off x="1874101" y="838403"/>
              <a:ext cx="9557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00497B"/>
                  </a:solidFill>
                </a:rPr>
                <a:t>visão</a:t>
              </a:r>
              <a:endParaRPr lang="pt-BR" sz="2800" b="1" dirty="0">
                <a:solidFill>
                  <a:srgbClr val="00497B"/>
                </a:solidFill>
              </a:endParaRPr>
            </a:p>
          </p:txBody>
        </p:sp>
        <p:sp>
          <p:nvSpPr>
            <p:cNvPr id="5" name="Rounded Rectangle 26"/>
            <p:cNvSpPr/>
            <p:nvPr/>
          </p:nvSpPr>
          <p:spPr>
            <a:xfrm>
              <a:off x="1930969" y="1261480"/>
              <a:ext cx="5120640" cy="932518"/>
            </a:xfrm>
            <a:prstGeom prst="roundRect">
              <a:avLst>
                <a:gd name="adj" fmla="val 11641"/>
              </a:avLst>
            </a:prstGeom>
            <a:solidFill>
              <a:srgbClr val="004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pt-BR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desenvolver a criança para desenvolver a sociedade</a:t>
              </a:r>
              <a:endPara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140379" y="1561423"/>
            <a:ext cx="4594190" cy="1331904"/>
            <a:chOff x="1883113" y="2301420"/>
            <a:chExt cx="4594190" cy="1331904"/>
          </a:xfrm>
        </p:grpSpPr>
        <p:sp>
          <p:nvSpPr>
            <p:cNvPr id="7" name="TextBox 23"/>
            <p:cNvSpPr txBox="1"/>
            <p:nvPr/>
          </p:nvSpPr>
          <p:spPr>
            <a:xfrm>
              <a:off x="1883113" y="2301420"/>
              <a:ext cx="1220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952B2F"/>
                  </a:solidFill>
                </a:rPr>
                <a:t>missão</a:t>
              </a:r>
              <a:endParaRPr lang="pt-BR" sz="2800" b="1" dirty="0">
                <a:solidFill>
                  <a:srgbClr val="952B2F"/>
                </a:solidFill>
              </a:endParaRPr>
            </a:p>
          </p:txBody>
        </p:sp>
        <p:sp>
          <p:nvSpPr>
            <p:cNvPr id="8" name="Rounded Rectangle 27"/>
            <p:cNvSpPr/>
            <p:nvPr/>
          </p:nvSpPr>
          <p:spPr>
            <a:xfrm>
              <a:off x="1971912" y="2718923"/>
              <a:ext cx="4505391" cy="914401"/>
            </a:xfrm>
            <a:prstGeom prst="roundRect">
              <a:avLst>
                <a:gd name="adj" fmla="val 7886"/>
              </a:avLst>
            </a:prstGeom>
            <a:solidFill>
              <a:srgbClr val="952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pt-BR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gerar e disseminar conhecimento para o desenvolvimento integral da criança </a:t>
              </a:r>
              <a:endPara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9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9470422" y="101330"/>
            <a:ext cx="405870" cy="405870"/>
          </a:xfrm>
          <a:prstGeom prst="rect">
            <a:avLst/>
          </a:prstGeom>
          <a:solidFill>
            <a:srgbClr val="00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9949849" y="101330"/>
            <a:ext cx="405870" cy="405870"/>
          </a:xfrm>
          <a:prstGeom prst="rect">
            <a:avLst/>
          </a:prstGeom>
          <a:solidFill>
            <a:srgbClr val="00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429277" y="101330"/>
            <a:ext cx="405870" cy="405870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9470422" y="612719"/>
            <a:ext cx="405870" cy="405870"/>
          </a:xfrm>
          <a:prstGeom prst="rect">
            <a:avLst/>
          </a:prstGeom>
          <a:solidFill>
            <a:srgbClr val="95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0908704" y="101330"/>
            <a:ext cx="405870" cy="40587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9949849" y="612719"/>
            <a:ext cx="405870" cy="405870"/>
          </a:xfrm>
          <a:prstGeom prst="rect">
            <a:avLst/>
          </a:prstGeom>
          <a:solidFill>
            <a:srgbClr val="BB2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0429277" y="612719"/>
            <a:ext cx="405870" cy="405870"/>
          </a:xfrm>
          <a:prstGeom prst="rect">
            <a:avLst/>
          </a:prstGeom>
          <a:solidFill>
            <a:srgbClr val="E46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10908704" y="612719"/>
            <a:ext cx="405870" cy="405870"/>
          </a:xfrm>
          <a:prstGeom prst="rect">
            <a:avLst/>
          </a:prstGeom>
          <a:solidFill>
            <a:srgbClr val="EB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9470422" y="1156070"/>
            <a:ext cx="405870" cy="405870"/>
          </a:xfrm>
          <a:prstGeom prst="rect">
            <a:avLst/>
          </a:prstGeom>
          <a:solidFill>
            <a:srgbClr val="96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9949849" y="1156070"/>
            <a:ext cx="405870" cy="405870"/>
          </a:xfrm>
          <a:prstGeom prst="rect">
            <a:avLst/>
          </a:prstGeom>
          <a:solidFill>
            <a:srgbClr val="B7C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9470422" y="1699421"/>
            <a:ext cx="405870" cy="4058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10429277" y="1156070"/>
            <a:ext cx="405870" cy="405870"/>
          </a:xfrm>
          <a:prstGeom prst="rect">
            <a:avLst/>
          </a:prstGeom>
          <a:solidFill>
            <a:srgbClr val="DFE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10908704" y="1156070"/>
            <a:ext cx="405870" cy="405870"/>
          </a:xfrm>
          <a:prstGeom prst="rect">
            <a:avLst/>
          </a:prstGeom>
          <a:solidFill>
            <a:srgbClr val="F4F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9949849" y="1699421"/>
            <a:ext cx="405870" cy="40587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10429277" y="1706957"/>
            <a:ext cx="405870" cy="40587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10908704" y="1700808"/>
            <a:ext cx="405870" cy="40587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5" name="Retângulo 74"/>
          <p:cNvSpPr/>
          <p:nvPr/>
        </p:nvSpPr>
        <p:spPr>
          <a:xfrm>
            <a:off x="9470422" y="101330"/>
            <a:ext cx="405870" cy="405870"/>
          </a:xfrm>
          <a:prstGeom prst="rect">
            <a:avLst/>
          </a:prstGeom>
          <a:solidFill>
            <a:srgbClr val="00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6" name="Retângulo 75"/>
          <p:cNvSpPr/>
          <p:nvPr/>
        </p:nvSpPr>
        <p:spPr>
          <a:xfrm>
            <a:off x="9949849" y="101330"/>
            <a:ext cx="405870" cy="405870"/>
          </a:xfrm>
          <a:prstGeom prst="rect">
            <a:avLst/>
          </a:prstGeom>
          <a:solidFill>
            <a:srgbClr val="00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7" name="Retângulo 76"/>
          <p:cNvSpPr/>
          <p:nvPr/>
        </p:nvSpPr>
        <p:spPr>
          <a:xfrm>
            <a:off x="10429277" y="101330"/>
            <a:ext cx="405870" cy="405870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8" name="Retângulo 77"/>
          <p:cNvSpPr/>
          <p:nvPr/>
        </p:nvSpPr>
        <p:spPr>
          <a:xfrm>
            <a:off x="9470422" y="612719"/>
            <a:ext cx="405870" cy="405870"/>
          </a:xfrm>
          <a:prstGeom prst="rect">
            <a:avLst/>
          </a:prstGeom>
          <a:solidFill>
            <a:srgbClr val="95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9" name="Retângulo 78"/>
          <p:cNvSpPr/>
          <p:nvPr/>
        </p:nvSpPr>
        <p:spPr>
          <a:xfrm>
            <a:off x="10908704" y="101330"/>
            <a:ext cx="405870" cy="40587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0" name="Retângulo 79"/>
          <p:cNvSpPr/>
          <p:nvPr/>
        </p:nvSpPr>
        <p:spPr>
          <a:xfrm>
            <a:off x="9949849" y="612719"/>
            <a:ext cx="405870" cy="405870"/>
          </a:xfrm>
          <a:prstGeom prst="rect">
            <a:avLst/>
          </a:prstGeom>
          <a:solidFill>
            <a:srgbClr val="BB2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1" name="Retângulo 80"/>
          <p:cNvSpPr/>
          <p:nvPr/>
        </p:nvSpPr>
        <p:spPr>
          <a:xfrm>
            <a:off x="10429277" y="612719"/>
            <a:ext cx="405870" cy="405870"/>
          </a:xfrm>
          <a:prstGeom prst="rect">
            <a:avLst/>
          </a:prstGeom>
          <a:solidFill>
            <a:srgbClr val="E46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2" name="Retângulo 81"/>
          <p:cNvSpPr/>
          <p:nvPr/>
        </p:nvSpPr>
        <p:spPr>
          <a:xfrm>
            <a:off x="10908704" y="612719"/>
            <a:ext cx="405870" cy="405870"/>
          </a:xfrm>
          <a:prstGeom prst="rect">
            <a:avLst/>
          </a:prstGeom>
          <a:solidFill>
            <a:srgbClr val="EB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3" name="Retângulo 82"/>
          <p:cNvSpPr/>
          <p:nvPr/>
        </p:nvSpPr>
        <p:spPr>
          <a:xfrm>
            <a:off x="9470422" y="1156070"/>
            <a:ext cx="405870" cy="405870"/>
          </a:xfrm>
          <a:prstGeom prst="rect">
            <a:avLst/>
          </a:prstGeom>
          <a:solidFill>
            <a:srgbClr val="96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4" name="Retângulo 83"/>
          <p:cNvSpPr/>
          <p:nvPr/>
        </p:nvSpPr>
        <p:spPr>
          <a:xfrm>
            <a:off x="9949849" y="1156070"/>
            <a:ext cx="405870" cy="405870"/>
          </a:xfrm>
          <a:prstGeom prst="rect">
            <a:avLst/>
          </a:prstGeom>
          <a:solidFill>
            <a:srgbClr val="B7C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5" name="Retângulo 84"/>
          <p:cNvSpPr/>
          <p:nvPr/>
        </p:nvSpPr>
        <p:spPr>
          <a:xfrm>
            <a:off x="9470422" y="1699421"/>
            <a:ext cx="405870" cy="4058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6" name="Retângulo 85"/>
          <p:cNvSpPr/>
          <p:nvPr/>
        </p:nvSpPr>
        <p:spPr>
          <a:xfrm>
            <a:off x="10429277" y="1156070"/>
            <a:ext cx="405870" cy="405870"/>
          </a:xfrm>
          <a:prstGeom prst="rect">
            <a:avLst/>
          </a:prstGeom>
          <a:solidFill>
            <a:srgbClr val="DFE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7" name="Retângulo 86"/>
          <p:cNvSpPr/>
          <p:nvPr/>
        </p:nvSpPr>
        <p:spPr>
          <a:xfrm>
            <a:off x="10908704" y="1156070"/>
            <a:ext cx="405870" cy="405870"/>
          </a:xfrm>
          <a:prstGeom prst="rect">
            <a:avLst/>
          </a:prstGeom>
          <a:solidFill>
            <a:srgbClr val="F4F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8" name="Retângulo 87"/>
          <p:cNvSpPr/>
          <p:nvPr/>
        </p:nvSpPr>
        <p:spPr>
          <a:xfrm>
            <a:off x="9949849" y="1699421"/>
            <a:ext cx="405870" cy="40587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9" name="Retângulo 88"/>
          <p:cNvSpPr/>
          <p:nvPr/>
        </p:nvSpPr>
        <p:spPr>
          <a:xfrm>
            <a:off x="10429277" y="1706957"/>
            <a:ext cx="405870" cy="40587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Retângulo 89"/>
          <p:cNvSpPr/>
          <p:nvPr/>
        </p:nvSpPr>
        <p:spPr>
          <a:xfrm>
            <a:off x="10908704" y="1700808"/>
            <a:ext cx="405870" cy="40587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9" name="Retângulo 98"/>
          <p:cNvSpPr/>
          <p:nvPr/>
        </p:nvSpPr>
        <p:spPr>
          <a:xfrm>
            <a:off x="3596285" y="283664"/>
            <a:ext cx="5387718" cy="45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85000"/>
              </a:lnSpc>
            </a:pPr>
            <a:r>
              <a:rPr lang="pt-BR" sz="2800" dirty="0" smtClean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modelo de atuação</a:t>
            </a:r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 rot="16971016" flipV="1">
            <a:off x="-3089440" y="1706604"/>
            <a:ext cx="8001000" cy="3697232"/>
          </a:xfrm>
          <a:custGeom>
            <a:avLst/>
            <a:gdLst>
              <a:gd name="T0" fmla="*/ 2734 w 2736"/>
              <a:gd name="T1" fmla="*/ 50 h 1394"/>
              <a:gd name="T2" fmla="*/ 2728 w 2736"/>
              <a:gd name="T3" fmla="*/ 50 h 1394"/>
              <a:gd name="T4" fmla="*/ 2726 w 2736"/>
              <a:gd name="T5" fmla="*/ 50 h 1394"/>
              <a:gd name="T6" fmla="*/ 2726 w 2736"/>
              <a:gd name="T7" fmla="*/ 50 h 1394"/>
              <a:gd name="T8" fmla="*/ 2514 w 2736"/>
              <a:gd name="T9" fmla="*/ 26 h 1394"/>
              <a:gd name="T10" fmla="*/ 2514 w 2736"/>
              <a:gd name="T11" fmla="*/ 26 h 1394"/>
              <a:gd name="T12" fmla="*/ 2514 w 2736"/>
              <a:gd name="T13" fmla="*/ 26 h 1394"/>
              <a:gd name="T14" fmla="*/ 2510 w 2736"/>
              <a:gd name="T15" fmla="*/ 26 h 1394"/>
              <a:gd name="T16" fmla="*/ 2508 w 2736"/>
              <a:gd name="T17" fmla="*/ 26 h 1394"/>
              <a:gd name="T18" fmla="*/ 2266 w 2736"/>
              <a:gd name="T19" fmla="*/ 10 h 1394"/>
              <a:gd name="T20" fmla="*/ 1952 w 2736"/>
              <a:gd name="T21" fmla="*/ 0 h 1394"/>
              <a:gd name="T22" fmla="*/ 1952 w 2736"/>
              <a:gd name="T23" fmla="*/ 0 h 1394"/>
              <a:gd name="T24" fmla="*/ 1952 w 2736"/>
              <a:gd name="T25" fmla="*/ 0 h 1394"/>
              <a:gd name="T26" fmla="*/ 1948 w 2736"/>
              <a:gd name="T27" fmla="*/ 0 h 1394"/>
              <a:gd name="T28" fmla="*/ 1948 w 2736"/>
              <a:gd name="T29" fmla="*/ 0 h 1394"/>
              <a:gd name="T30" fmla="*/ 1802 w 2736"/>
              <a:gd name="T31" fmla="*/ 0 h 1394"/>
              <a:gd name="T32" fmla="*/ 1484 w 2736"/>
              <a:gd name="T33" fmla="*/ 8 h 1394"/>
              <a:gd name="T34" fmla="*/ 1132 w 2736"/>
              <a:gd name="T35" fmla="*/ 32 h 1394"/>
              <a:gd name="T36" fmla="*/ 754 w 2736"/>
              <a:gd name="T37" fmla="*/ 76 h 1394"/>
              <a:gd name="T38" fmla="*/ 558 w 2736"/>
              <a:gd name="T39" fmla="*/ 104 h 1394"/>
              <a:gd name="T40" fmla="*/ 556 w 2736"/>
              <a:gd name="T41" fmla="*/ 104 h 1394"/>
              <a:gd name="T42" fmla="*/ 554 w 2736"/>
              <a:gd name="T43" fmla="*/ 106 h 1394"/>
              <a:gd name="T44" fmla="*/ 552 w 2736"/>
              <a:gd name="T45" fmla="*/ 106 h 1394"/>
              <a:gd name="T46" fmla="*/ 552 w 2736"/>
              <a:gd name="T47" fmla="*/ 106 h 1394"/>
              <a:gd name="T48" fmla="*/ 436 w 2736"/>
              <a:gd name="T49" fmla="*/ 126 h 1394"/>
              <a:gd name="T50" fmla="*/ 318 w 2736"/>
              <a:gd name="T51" fmla="*/ 148 h 1394"/>
              <a:gd name="T52" fmla="*/ 318 w 2736"/>
              <a:gd name="T53" fmla="*/ 148 h 1394"/>
              <a:gd name="T54" fmla="*/ 314 w 2736"/>
              <a:gd name="T55" fmla="*/ 148 h 1394"/>
              <a:gd name="T56" fmla="*/ 314 w 2736"/>
              <a:gd name="T57" fmla="*/ 148 h 1394"/>
              <a:gd name="T58" fmla="*/ 160 w 2736"/>
              <a:gd name="T59" fmla="*/ 180 h 1394"/>
              <a:gd name="T60" fmla="*/ 4 w 2736"/>
              <a:gd name="T61" fmla="*/ 216 h 1394"/>
              <a:gd name="T62" fmla="*/ 2 w 2736"/>
              <a:gd name="T63" fmla="*/ 216 h 1394"/>
              <a:gd name="T64" fmla="*/ 2 w 2736"/>
              <a:gd name="T65" fmla="*/ 216 h 1394"/>
              <a:gd name="T66" fmla="*/ 0 w 2736"/>
              <a:gd name="T67" fmla="*/ 218 h 1394"/>
              <a:gd name="T68" fmla="*/ 2736 w 2736"/>
              <a:gd name="T69" fmla="*/ 1394 h 1394"/>
              <a:gd name="T70" fmla="*/ 2736 w 2736"/>
              <a:gd name="T71" fmla="*/ 50 h 1394"/>
              <a:gd name="T72" fmla="*/ 2736 w 2736"/>
              <a:gd name="T73" fmla="*/ 50 h 1394"/>
              <a:gd name="T74" fmla="*/ 2734 w 2736"/>
              <a:gd name="T75" fmla="*/ 50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36" h="1394">
                <a:moveTo>
                  <a:pt x="2734" y="50"/>
                </a:moveTo>
                <a:lnTo>
                  <a:pt x="2734" y="50"/>
                </a:lnTo>
                <a:lnTo>
                  <a:pt x="2734" y="50"/>
                </a:lnTo>
                <a:lnTo>
                  <a:pt x="2728" y="50"/>
                </a:lnTo>
                <a:lnTo>
                  <a:pt x="2728" y="50"/>
                </a:lnTo>
                <a:lnTo>
                  <a:pt x="2726" y="50"/>
                </a:lnTo>
                <a:lnTo>
                  <a:pt x="2726" y="50"/>
                </a:lnTo>
                <a:lnTo>
                  <a:pt x="2726" y="50"/>
                </a:lnTo>
                <a:lnTo>
                  <a:pt x="2654" y="40"/>
                </a:lnTo>
                <a:lnTo>
                  <a:pt x="2514" y="26"/>
                </a:lnTo>
                <a:lnTo>
                  <a:pt x="2514" y="26"/>
                </a:lnTo>
                <a:lnTo>
                  <a:pt x="2514" y="26"/>
                </a:lnTo>
                <a:lnTo>
                  <a:pt x="2514" y="26"/>
                </a:lnTo>
                <a:lnTo>
                  <a:pt x="2514" y="26"/>
                </a:lnTo>
                <a:lnTo>
                  <a:pt x="2510" y="26"/>
                </a:lnTo>
                <a:lnTo>
                  <a:pt x="2510" y="26"/>
                </a:lnTo>
                <a:lnTo>
                  <a:pt x="2508" y="26"/>
                </a:lnTo>
                <a:lnTo>
                  <a:pt x="2508" y="26"/>
                </a:lnTo>
                <a:lnTo>
                  <a:pt x="2398" y="18"/>
                </a:lnTo>
                <a:lnTo>
                  <a:pt x="2266" y="10"/>
                </a:lnTo>
                <a:lnTo>
                  <a:pt x="2118" y="4"/>
                </a:lnTo>
                <a:lnTo>
                  <a:pt x="1952" y="0"/>
                </a:lnTo>
                <a:lnTo>
                  <a:pt x="1952" y="0"/>
                </a:lnTo>
                <a:lnTo>
                  <a:pt x="1952" y="0"/>
                </a:lnTo>
                <a:lnTo>
                  <a:pt x="1952" y="0"/>
                </a:lnTo>
                <a:lnTo>
                  <a:pt x="1952" y="0"/>
                </a:lnTo>
                <a:lnTo>
                  <a:pt x="1948" y="0"/>
                </a:lnTo>
                <a:lnTo>
                  <a:pt x="1948" y="0"/>
                </a:lnTo>
                <a:lnTo>
                  <a:pt x="1948" y="0"/>
                </a:lnTo>
                <a:lnTo>
                  <a:pt x="1948" y="0"/>
                </a:lnTo>
                <a:lnTo>
                  <a:pt x="1948" y="0"/>
                </a:lnTo>
                <a:lnTo>
                  <a:pt x="1802" y="0"/>
                </a:lnTo>
                <a:lnTo>
                  <a:pt x="1648" y="2"/>
                </a:lnTo>
                <a:lnTo>
                  <a:pt x="1484" y="8"/>
                </a:lnTo>
                <a:lnTo>
                  <a:pt x="1312" y="18"/>
                </a:lnTo>
                <a:lnTo>
                  <a:pt x="1132" y="32"/>
                </a:lnTo>
                <a:lnTo>
                  <a:pt x="946" y="52"/>
                </a:lnTo>
                <a:lnTo>
                  <a:pt x="754" y="76"/>
                </a:lnTo>
                <a:lnTo>
                  <a:pt x="656" y="90"/>
                </a:lnTo>
                <a:lnTo>
                  <a:pt x="558" y="104"/>
                </a:lnTo>
                <a:lnTo>
                  <a:pt x="558" y="104"/>
                </a:lnTo>
                <a:lnTo>
                  <a:pt x="556" y="104"/>
                </a:lnTo>
                <a:lnTo>
                  <a:pt x="556" y="104"/>
                </a:lnTo>
                <a:lnTo>
                  <a:pt x="554" y="106"/>
                </a:lnTo>
                <a:lnTo>
                  <a:pt x="554" y="106"/>
                </a:lnTo>
                <a:lnTo>
                  <a:pt x="552" y="106"/>
                </a:lnTo>
                <a:lnTo>
                  <a:pt x="552" y="106"/>
                </a:lnTo>
                <a:lnTo>
                  <a:pt x="552" y="106"/>
                </a:lnTo>
                <a:lnTo>
                  <a:pt x="552" y="106"/>
                </a:lnTo>
                <a:lnTo>
                  <a:pt x="436" y="126"/>
                </a:lnTo>
                <a:lnTo>
                  <a:pt x="318" y="148"/>
                </a:lnTo>
                <a:lnTo>
                  <a:pt x="318" y="148"/>
                </a:lnTo>
                <a:lnTo>
                  <a:pt x="318" y="148"/>
                </a:lnTo>
                <a:lnTo>
                  <a:pt x="318" y="148"/>
                </a:lnTo>
                <a:lnTo>
                  <a:pt x="318" y="148"/>
                </a:lnTo>
                <a:lnTo>
                  <a:pt x="314" y="148"/>
                </a:lnTo>
                <a:lnTo>
                  <a:pt x="314" y="148"/>
                </a:lnTo>
                <a:lnTo>
                  <a:pt x="314" y="148"/>
                </a:lnTo>
                <a:lnTo>
                  <a:pt x="314" y="148"/>
                </a:lnTo>
                <a:lnTo>
                  <a:pt x="160" y="180"/>
                </a:lnTo>
                <a:lnTo>
                  <a:pt x="4" y="216"/>
                </a:lnTo>
                <a:lnTo>
                  <a:pt x="4" y="216"/>
                </a:lnTo>
                <a:lnTo>
                  <a:pt x="2" y="216"/>
                </a:lnTo>
                <a:lnTo>
                  <a:pt x="2" y="216"/>
                </a:lnTo>
                <a:lnTo>
                  <a:pt x="2" y="216"/>
                </a:lnTo>
                <a:lnTo>
                  <a:pt x="2" y="216"/>
                </a:lnTo>
                <a:lnTo>
                  <a:pt x="2" y="216"/>
                </a:lnTo>
                <a:lnTo>
                  <a:pt x="0" y="218"/>
                </a:lnTo>
                <a:lnTo>
                  <a:pt x="0" y="1394"/>
                </a:lnTo>
                <a:lnTo>
                  <a:pt x="2736" y="1394"/>
                </a:lnTo>
                <a:lnTo>
                  <a:pt x="2736" y="50"/>
                </a:lnTo>
                <a:lnTo>
                  <a:pt x="2736" y="50"/>
                </a:lnTo>
                <a:lnTo>
                  <a:pt x="2736" y="50"/>
                </a:lnTo>
                <a:lnTo>
                  <a:pt x="2736" y="50"/>
                </a:lnTo>
                <a:lnTo>
                  <a:pt x="2734" y="50"/>
                </a:lnTo>
                <a:lnTo>
                  <a:pt x="2734" y="50"/>
                </a:lnTo>
                <a:close/>
              </a:path>
            </a:pathLst>
          </a:custGeom>
          <a:solidFill>
            <a:srgbClr val="CAC8A6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lt1"/>
              </a:solidFill>
            </a:endParaRPr>
          </a:p>
        </p:txBody>
      </p:sp>
      <p:sp>
        <p:nvSpPr>
          <p:cNvPr id="40" name="Forma 39"/>
          <p:cNvSpPr/>
          <p:nvPr/>
        </p:nvSpPr>
        <p:spPr>
          <a:xfrm rot="1625640">
            <a:off x="-1370417" y="1717762"/>
            <a:ext cx="3227206" cy="3157034"/>
          </a:xfrm>
          <a:prstGeom prst="gear6">
            <a:avLst/>
          </a:prstGeom>
          <a:solidFill>
            <a:srgbClr val="952B2F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orma 40"/>
          <p:cNvSpPr/>
          <p:nvPr/>
        </p:nvSpPr>
        <p:spPr>
          <a:xfrm rot="20944298">
            <a:off x="-1056450" y="4524972"/>
            <a:ext cx="3227206" cy="3157034"/>
          </a:xfrm>
          <a:prstGeom prst="gear6">
            <a:avLst/>
          </a:prstGeom>
          <a:solidFill>
            <a:srgbClr val="00497B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orma 41"/>
          <p:cNvSpPr/>
          <p:nvPr/>
        </p:nvSpPr>
        <p:spPr>
          <a:xfrm rot="19526722">
            <a:off x="-820596" y="-965797"/>
            <a:ext cx="3227206" cy="3157034"/>
          </a:xfrm>
          <a:prstGeom prst="gear6">
            <a:avLst/>
          </a:prstGeom>
          <a:solidFill>
            <a:srgbClr val="968D00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etângulo 42"/>
          <p:cNvSpPr/>
          <p:nvPr/>
        </p:nvSpPr>
        <p:spPr>
          <a:xfrm>
            <a:off x="2351469" y="5225683"/>
            <a:ext cx="54059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000" b="1" dirty="0" smtClean="0">
                <a:solidFill>
                  <a:srgbClr val="007DB6"/>
                </a:solidFill>
                <a:latin typeface="Arial" pitchFamily="34" charset="0"/>
                <a:cs typeface="Arial" pitchFamily="34" charset="0"/>
              </a:rPr>
              <a:t>práticas</a:t>
            </a:r>
            <a:endParaRPr lang="pt-BR" sz="4000" b="1" dirty="0">
              <a:solidFill>
                <a:srgbClr val="007DB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2963136" y="3204773"/>
            <a:ext cx="49737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000" b="1" dirty="0" smtClean="0">
                <a:solidFill>
                  <a:srgbClr val="BB223C"/>
                </a:solidFill>
                <a:latin typeface="Arial" pitchFamily="34" charset="0"/>
                <a:cs typeface="Arial" pitchFamily="34" charset="0"/>
              </a:rPr>
              <a:t>articulação</a:t>
            </a:r>
            <a:endParaRPr lang="pt-BR" sz="4000" b="1" dirty="0">
              <a:solidFill>
                <a:srgbClr val="BB22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386048" y="1020075"/>
            <a:ext cx="52974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000" b="1" dirty="0" smtClean="0">
                <a:solidFill>
                  <a:srgbClr val="B7C726"/>
                </a:solidFill>
                <a:latin typeface="Arial" pitchFamily="34" charset="0"/>
                <a:cs typeface="Arial" pitchFamily="34" charset="0"/>
              </a:rPr>
              <a:t>gestão do conhecimento</a:t>
            </a:r>
            <a:endParaRPr lang="pt-BR" sz="4000" b="1" dirty="0">
              <a:solidFill>
                <a:srgbClr val="B7C72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42393"/>
          <a:stretch/>
        </p:blipFill>
        <p:spPr>
          <a:xfrm flipH="1">
            <a:off x="0" y="2907322"/>
            <a:ext cx="7905750" cy="3950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66236" y="4691867"/>
            <a:ext cx="44801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 entre a FMCSV, </a:t>
            </a:r>
          </a:p>
          <a:p>
            <a:pPr>
              <a:lnSpc>
                <a:spcPct val="85000"/>
              </a:lnSpc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ecretaria de Estado da Saúde de </a:t>
            </a:r>
          </a:p>
          <a:p>
            <a:pPr>
              <a:lnSpc>
                <a:spcPct val="85000"/>
              </a:lnSpc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aulo, municípios paulistas e </a:t>
            </a:r>
            <a:r>
              <a:rPr lang="pt-B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ongs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melhorar qualidade do atendimento e cuidado às gestantes e às crianças até 3 anos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 hidden="1"/>
          <p:cNvSpPr/>
          <p:nvPr/>
        </p:nvSpPr>
        <p:spPr>
          <a:xfrm>
            <a:off x="5377745" y="678226"/>
            <a:ext cx="351731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300" dirty="0" smtClean="0">
                <a:solidFill>
                  <a:srgbClr val="58585A"/>
                </a:solidFill>
                <a:latin typeface="Berlin Sans FB" pitchFamily="34" charset="0"/>
              </a:rPr>
              <a:t>SÃO PAULO PELA</a:t>
            </a:r>
          </a:p>
        </p:txBody>
      </p:sp>
      <p:sp>
        <p:nvSpPr>
          <p:cNvPr id="18" name="Retângulo 17" hidden="1"/>
          <p:cNvSpPr/>
          <p:nvPr/>
        </p:nvSpPr>
        <p:spPr>
          <a:xfrm>
            <a:off x="5384718" y="1228002"/>
            <a:ext cx="403244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pt-BR" sz="4000" dirty="0" smtClean="0">
                <a:solidFill>
                  <a:srgbClr val="0077B2"/>
                </a:solidFill>
                <a:latin typeface="Berlin Sans FB" pitchFamily="34" charset="0"/>
              </a:rPr>
              <a:t>PRIMEIRÍSSIMA </a:t>
            </a:r>
            <a:r>
              <a:rPr lang="pt-BR" sz="6000" dirty="0" smtClean="0">
                <a:solidFill>
                  <a:srgbClr val="0077B2"/>
                </a:solidFill>
                <a:latin typeface="Berlin Sans FB" pitchFamily="34" charset="0"/>
              </a:rPr>
              <a:t>INFÂNCIA</a:t>
            </a:r>
            <a:endParaRPr lang="pt-BR" sz="6000" dirty="0">
              <a:solidFill>
                <a:srgbClr val="0077B2"/>
              </a:solidFill>
              <a:latin typeface="Berlin Sans FB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41154"/>
          <a:stretch/>
        </p:blipFill>
        <p:spPr>
          <a:xfrm flipH="1">
            <a:off x="4402992" y="-1"/>
            <a:ext cx="474100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/>
          <p:cNvGrpSpPr/>
          <p:nvPr/>
        </p:nvGrpSpPr>
        <p:grpSpPr>
          <a:xfrm>
            <a:off x="-781050" y="95250"/>
            <a:ext cx="4497644" cy="1600230"/>
            <a:chOff x="-781050" y="0"/>
            <a:chExt cx="4497644" cy="1600230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-781050" y="139098"/>
              <a:ext cx="4497644" cy="1379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48" b="64788"/>
            <a:stretch/>
          </p:blipFill>
          <p:spPr>
            <a:xfrm>
              <a:off x="44946" y="0"/>
              <a:ext cx="3202515" cy="1600230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7806811" y="-75962"/>
            <a:ext cx="1484675" cy="373807"/>
            <a:chOff x="7806811" y="-95626"/>
            <a:chExt cx="1484675" cy="373807"/>
          </a:xfrm>
        </p:grpSpPr>
        <p:grpSp>
          <p:nvGrpSpPr>
            <p:cNvPr id="15" name="Grupo 14"/>
            <p:cNvGrpSpPr/>
            <p:nvPr/>
          </p:nvGrpSpPr>
          <p:grpSpPr>
            <a:xfrm>
              <a:off x="7806811" y="-87409"/>
              <a:ext cx="1484675" cy="365590"/>
              <a:chOff x="7806811" y="-87409"/>
              <a:chExt cx="1484675" cy="365590"/>
            </a:xfrm>
          </p:grpSpPr>
          <p:sp>
            <p:nvSpPr>
              <p:cNvPr id="19" name="Retângulo de cantos arredondados 18"/>
              <p:cNvSpPr/>
              <p:nvPr/>
            </p:nvSpPr>
            <p:spPr>
              <a:xfrm flipV="1">
                <a:off x="8072276" y="-87409"/>
                <a:ext cx="1219210" cy="345926"/>
              </a:xfrm>
              <a:prstGeom prst="roundRect">
                <a:avLst>
                  <a:gd name="adj" fmla="val 50000"/>
                </a:avLst>
              </a:prstGeom>
              <a:solidFill>
                <a:srgbClr val="004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7806811" y="-23440"/>
                <a:ext cx="1327182" cy="30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defTabSz="711200">
                  <a:lnSpc>
                    <a:spcPct val="8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práticas</a:t>
                </a:r>
                <a:endParaRPr lang="pt-B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Retângulo de cantos arredondados 15">
              <a:hlinkClick r:id="rId5" action="ppaction://hlinksldjump"/>
            </p:cNvPr>
            <p:cNvSpPr/>
            <p:nvPr/>
          </p:nvSpPr>
          <p:spPr>
            <a:xfrm flipV="1">
              <a:off x="8084955" y="-95626"/>
              <a:ext cx="1206530" cy="345926"/>
            </a:xfrm>
            <a:prstGeom prst="roundRect">
              <a:avLst>
                <a:gd name="adj" fmla="val 50000"/>
              </a:avLst>
            </a:prstGeom>
            <a:solidFill>
              <a:srgbClr val="00497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48935" y="2040984"/>
            <a:ext cx="2607239" cy="2133066"/>
            <a:chOff x="2058859" y="1413096"/>
            <a:chExt cx="2607239" cy="2133066"/>
          </a:xfrm>
        </p:grpSpPr>
        <p:sp>
          <p:nvSpPr>
            <p:cNvPr id="21" name="Estrela de 32 pontas 20"/>
            <p:cNvSpPr/>
            <p:nvPr/>
          </p:nvSpPr>
          <p:spPr>
            <a:xfrm>
              <a:off x="2058859" y="1413096"/>
              <a:ext cx="2607239" cy="2133066"/>
            </a:xfrm>
            <a:prstGeom prst="star32">
              <a:avLst/>
            </a:prstGeom>
            <a:solidFill>
              <a:srgbClr val="968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Elipse 4"/>
            <p:cNvSpPr/>
            <p:nvPr/>
          </p:nvSpPr>
          <p:spPr>
            <a:xfrm>
              <a:off x="2527300" y="1752502"/>
              <a:ext cx="1638300" cy="14372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vencedor do prêmio ALAS-BID 2014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7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6" t="25571" r="25049" b="16984"/>
          <a:stretch/>
        </p:blipFill>
        <p:spPr>
          <a:xfrm>
            <a:off x="4094191" y="692696"/>
            <a:ext cx="3569579" cy="410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42393"/>
          <a:stretch/>
        </p:blipFill>
        <p:spPr>
          <a:xfrm rot="10800000" flipH="1">
            <a:off x="3851920" y="-30155"/>
            <a:ext cx="5292080" cy="19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r="46766"/>
          <a:stretch/>
        </p:blipFill>
        <p:spPr>
          <a:xfrm>
            <a:off x="0" y="0"/>
            <a:ext cx="4455518" cy="6858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32778" r="39167" b="50000"/>
          <a:stretch/>
        </p:blipFill>
        <p:spPr>
          <a:xfrm>
            <a:off x="4173006" y="2247900"/>
            <a:ext cx="1389594" cy="11811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7" t="57391" r="46765" b="32501"/>
          <a:stretch/>
        </p:blipFill>
        <p:spPr>
          <a:xfrm>
            <a:off x="6887751" y="2269746"/>
            <a:ext cx="694797" cy="69323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5" t="51333" b="39722"/>
          <a:stretch/>
        </p:blipFill>
        <p:spPr>
          <a:xfrm>
            <a:off x="7944167" y="2287801"/>
            <a:ext cx="628650" cy="61342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41944" r="32500" b="50000"/>
          <a:stretch/>
        </p:blipFill>
        <p:spPr>
          <a:xfrm>
            <a:off x="5153188" y="5229200"/>
            <a:ext cx="857250" cy="5524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6" t="25571" r="25049" b="16984"/>
          <a:stretch/>
        </p:blipFill>
        <p:spPr>
          <a:xfrm>
            <a:off x="2483768" y="2616362"/>
            <a:ext cx="3569579" cy="410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6" t="25571" r="31156" b="16984"/>
          <a:stretch/>
        </p:blipFill>
        <p:spPr>
          <a:xfrm>
            <a:off x="5939006" y="1916832"/>
            <a:ext cx="2987824" cy="41037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5398962" y="188640"/>
            <a:ext cx="33489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 smtClean="0">
                <a:solidFill>
                  <a:prstClr val="white"/>
                </a:solidFill>
                <a:latin typeface="Berlin Sans FB" pitchFamily="34" charset="0"/>
              </a:rPr>
              <a:t>HISTÓRCO</a:t>
            </a:r>
            <a:endParaRPr lang="pt-BR" sz="5400" dirty="0">
              <a:solidFill>
                <a:prstClr val="white"/>
              </a:solidFill>
              <a:latin typeface="Berlin Sans FB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76457" y="3857273"/>
            <a:ext cx="8835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BR" sz="3000" b="1" dirty="0" smtClean="0">
                <a:solidFill>
                  <a:srgbClr val="E15C66"/>
                </a:solidFill>
                <a:latin typeface="Arial Narrow" pitchFamily="34" charset="0"/>
              </a:rPr>
              <a:t>2009</a:t>
            </a:r>
            <a:endParaRPr lang="pt-BR" sz="3000" dirty="0">
              <a:solidFill>
                <a:srgbClr val="E15C66"/>
              </a:solidFill>
              <a:latin typeface="Arial Narrow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51920" y="5297374"/>
            <a:ext cx="146740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1600" dirty="0" smtClean="0">
                <a:solidFill>
                  <a:prstClr val="black"/>
                </a:solidFill>
                <a:latin typeface="Arial Narrow" pitchFamily="34" charset="0"/>
              </a:rPr>
              <a:t>Início </a:t>
            </a:r>
            <a:r>
              <a:rPr lang="pt-BR" sz="1600" dirty="0">
                <a:solidFill>
                  <a:prstClr val="black"/>
                </a:solidFill>
                <a:latin typeface="Arial Narrow" pitchFamily="34" charset="0"/>
              </a:rPr>
              <a:t>em </a:t>
            </a:r>
            <a:r>
              <a:rPr lang="pt-BR" sz="1600" dirty="0" smtClean="0">
                <a:solidFill>
                  <a:prstClr val="black"/>
                </a:solidFill>
                <a:latin typeface="Arial Narrow" pitchFamily="34" charset="0"/>
              </a:rPr>
              <a:t/>
            </a:r>
            <a:br>
              <a:rPr lang="pt-BR" sz="1600" dirty="0" smtClean="0">
                <a:solidFill>
                  <a:prstClr val="black"/>
                </a:solidFill>
                <a:latin typeface="Arial Narrow" pitchFamily="34" charset="0"/>
              </a:rPr>
            </a:br>
            <a:r>
              <a:rPr lang="pt-BR" sz="2000" b="1" dirty="0" smtClean="0">
                <a:solidFill>
                  <a:srgbClr val="0077B2"/>
                </a:solidFill>
                <a:latin typeface="Arial Narrow" pitchFamily="34" charset="0"/>
              </a:rPr>
              <a:t>6 municípios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379166" y="3212976"/>
            <a:ext cx="8835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BR" sz="3000" b="1" dirty="0" smtClean="0">
                <a:solidFill>
                  <a:srgbClr val="E15C66"/>
                </a:solidFill>
                <a:latin typeface="Arial Narrow" pitchFamily="34" charset="0"/>
              </a:rPr>
              <a:t>2013</a:t>
            </a:r>
            <a:endParaRPr lang="pt-BR" sz="3000" dirty="0">
              <a:solidFill>
                <a:srgbClr val="E15C66"/>
              </a:solidFill>
              <a:latin typeface="Arial Narrow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912094" y="4653136"/>
            <a:ext cx="2014736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1600" dirty="0" smtClean="0">
                <a:solidFill>
                  <a:prstClr val="black"/>
                </a:solidFill>
                <a:latin typeface="Arial Narrow" pitchFamily="34" charset="0"/>
              </a:rPr>
              <a:t>Ampliação </a:t>
            </a:r>
            <a:r>
              <a:rPr lang="pt-BR" sz="1600" dirty="0">
                <a:solidFill>
                  <a:prstClr val="black"/>
                </a:solidFill>
                <a:latin typeface="Arial Narrow" pitchFamily="34" charset="0"/>
              </a:rPr>
              <a:t>da parceria com a Secretaria de Estado da Saúde de São Paulo (5CGRs) </a:t>
            </a:r>
            <a:endParaRPr lang="pt-BR" sz="16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 b="1" dirty="0" smtClean="0">
                <a:solidFill>
                  <a:srgbClr val="0077B2"/>
                </a:solidFill>
                <a:latin typeface="Arial Narrow" pitchFamily="34" charset="0"/>
              </a:rPr>
              <a:t>41 municípios</a:t>
            </a:r>
          </a:p>
          <a:p>
            <a:pPr>
              <a:lnSpc>
                <a:spcPct val="90000"/>
              </a:lnSpc>
            </a:pPr>
            <a:r>
              <a:rPr lang="pt-BR" sz="2000" b="1" dirty="0">
                <a:solidFill>
                  <a:srgbClr val="0077B2"/>
                </a:solidFill>
                <a:latin typeface="Arial Narrow" pitchFamily="34" charset="0"/>
              </a:rPr>
              <a:t> </a:t>
            </a:r>
            <a:r>
              <a:rPr lang="pt-BR" sz="2000" b="1" dirty="0" smtClean="0">
                <a:solidFill>
                  <a:srgbClr val="0077B2"/>
                </a:solidFill>
                <a:latin typeface="Arial Narrow" pitchFamily="34" charset="0"/>
              </a:rPr>
              <a:t>            +</a:t>
            </a:r>
          </a:p>
          <a:p>
            <a:pPr>
              <a:lnSpc>
                <a:spcPct val="90000"/>
              </a:lnSpc>
            </a:pPr>
            <a:r>
              <a:rPr lang="pt-BR" sz="2000" b="1" dirty="0" smtClean="0">
                <a:solidFill>
                  <a:srgbClr val="0077B2"/>
                </a:solidFill>
                <a:latin typeface="Arial Narrow" pitchFamily="34" charset="0"/>
              </a:rPr>
              <a:t>2 </a:t>
            </a:r>
            <a:r>
              <a:rPr lang="pt-BR" sz="1600" dirty="0" smtClean="0">
                <a:solidFill>
                  <a:prstClr val="black"/>
                </a:solidFill>
                <a:latin typeface="Arial Narrow" pitchFamily="34" charset="0"/>
              </a:rPr>
              <a:t>produtos “universais”</a:t>
            </a:r>
            <a:endParaRPr lang="pt-BR" sz="16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575538" y="1936397"/>
            <a:ext cx="8835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BR" sz="3000" b="1" dirty="0" smtClean="0">
                <a:solidFill>
                  <a:srgbClr val="E15C66"/>
                </a:solidFill>
                <a:latin typeface="Arial Narrow" pitchFamily="34" charset="0"/>
              </a:rPr>
              <a:t>2012</a:t>
            </a:r>
            <a:endParaRPr lang="pt-BR" sz="3000" dirty="0">
              <a:solidFill>
                <a:srgbClr val="E15C66"/>
              </a:solidFill>
              <a:latin typeface="Arial Narrow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09164" y="3355998"/>
            <a:ext cx="181771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1600" dirty="0" smtClean="0">
                <a:solidFill>
                  <a:prstClr val="black"/>
                </a:solidFill>
                <a:latin typeface="Arial Narrow" pitchFamily="34" charset="0"/>
              </a:rPr>
              <a:t>Ampliação </a:t>
            </a:r>
            <a:r>
              <a:rPr lang="pt-BR" sz="1600" dirty="0">
                <a:solidFill>
                  <a:prstClr val="black"/>
                </a:solidFill>
                <a:latin typeface="Arial Narrow" pitchFamily="34" charset="0"/>
              </a:rPr>
              <a:t>para o Colegiado de Gestão Regional (CGR) de Saúde de Jundiaí </a:t>
            </a:r>
            <a:endParaRPr lang="pt-BR" sz="16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 b="1" dirty="0" smtClean="0">
                <a:solidFill>
                  <a:srgbClr val="0077B2"/>
                </a:solidFill>
                <a:latin typeface="Arial Narrow" pitchFamily="34" charset="0"/>
              </a:rPr>
              <a:t> </a:t>
            </a:r>
            <a:r>
              <a:rPr lang="pt-BR" sz="2000" b="1" dirty="0">
                <a:solidFill>
                  <a:srgbClr val="0077B2"/>
                </a:solidFill>
                <a:latin typeface="Arial Narrow" pitchFamily="34" charset="0"/>
              </a:rPr>
              <a:t>12 </a:t>
            </a:r>
            <a:r>
              <a:rPr lang="pt-BR" sz="2000" b="1" dirty="0" smtClean="0">
                <a:solidFill>
                  <a:srgbClr val="0077B2"/>
                </a:solidFill>
                <a:latin typeface="Arial Narrow" pitchFamily="34" charset="0"/>
              </a:rPr>
              <a:t>municípios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42393"/>
          <a:stretch/>
        </p:blipFill>
        <p:spPr>
          <a:xfrm rot="10800000" flipH="1">
            <a:off x="3863644" y="16738"/>
            <a:ext cx="5292080" cy="197533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aixaDeTexto 1"/>
          <p:cNvSpPr txBox="1">
            <a:spLocks noChangeArrowheads="1"/>
          </p:cNvSpPr>
          <p:nvPr/>
        </p:nvSpPr>
        <p:spPr bwMode="auto">
          <a:xfrm>
            <a:off x="6631919" y="228115"/>
            <a:ext cx="2350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5607E-6 C 0.00365 -0.01457 0.00677 -0.02937 0.00955 -0.0444 C 0.00903 -0.06359 0.01441 -0.09642 -3.88889E-6 -0.11191 C -0.00573 -0.11815 -0.01302 -0.11746 -0.01892 -0.12255 C -0.03385 -0.13526 -0.01545 -0.11885 -0.02691 -0.1311 C -0.0309 -0.13549 -0.04114 -0.13942 -0.04114 -0.13942 C -0.04896 -0.14659 -0.05607 -0.14775 -0.0651 -0.15006 C -0.06718 -0.15052 -0.06927 -0.15122 -0.07135 -0.15214 C -0.07448 -0.1533 -0.0809 -0.1563 -0.0809 -0.1563 C -0.08385 -0.15908 -0.0875 -0.16 -0.09045 -0.16278 C -0.0934 -0.16578 -0.09479 -0.17179 -0.09843 -0.17341 C -0.10156 -0.1748 -0.10781 -0.17757 -0.10781 -0.17757 C -0.11024 -0.18058 -0.11337 -0.18266 -0.1158 -0.1859 C -0.12587 -0.19954 -0.11146 -0.1859 -0.12378 -0.19653 C -0.12673 -0.20255 -0.13455 -0.21434 -0.13646 -0.22197 C -0.1375 -0.22613 -0.13715 -0.23168 -0.13958 -0.23468 C -0.14201 -0.23769 -0.146 -0.24509 -0.146 -0.24509 " pathEditMode="relative" ptsTypes="ffffffffffffffffA">
                                      <p:cBhvr>
                                        <p:cTn id="31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6.7052E-6 C -0.00295 0.00624 -0.02691 0.06936 -0.04444 0.0719 C -0.05225 0.07306 -0.06024 0.07329 -0.06822 0.07398 C -0.07881 0.07236 -0.08298 0.07098 -0.09201 0.06751 C -0.09409 0.06658 -0.09635 0.06635 -0.09843 0.06543 C -0.10173 0.06427 -0.10798 0.06127 -0.10798 0.06127 C -0.11649 0.05364 -0.125 0.04878 -0.13489 0.04439 C -0.14062 0.04184 -0.1427 0.03375 -0.14756 0.02959 C -0.15486 0.02335 -0.14982 0.02682 -0.15868 0.02312 C -0.1618 0.02173 -0.16822 0.01895 -0.16822 0.01895 C -0.18559 0.02057 -0.18975 0.01618 -0.2 0.02751 C -0.20399 0.0319 -0.21423 0.03583 -0.21423 0.03583 C -0.23975 0.06982 -0.26979 0.06751 -0.30468 0.06751 " pathEditMode="relative" ptsTypes="ffffffffffffA">
                                      <p:cBhvr>
                                        <p:cTn id="33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22222E-6 1.96532E-6 C -0.02882 0.02774 -0.03333 0.03584 -0.0618 0.04208 C -0.06805 0.04508 -0.07447 0.04601 -0.0809 0.04855 C -0.0842 0.04971 -0.08732 0.05133 -0.09045 0.05271 C -0.09201 0.05341 -0.09513 0.0548 -0.09513 0.0548 C -0.0993 0.0541 -0.10781 0.05387 -0.11267 0.05063 C -0.12517 0.04254 -0.10989 0.04971 -0.12222 0.04439 C -0.13107 0.03607 -0.13038 0.03954 -0.13958 0.02728 C -0.14444 0.02081 -0.14843 0.00994 -0.15225 0.00208 C -0.1552 -0.00393 -0.15937 -0.00809 -0.16336 -0.01272 C -0.16996 -0.02058 -0.17395 -0.03237 -0.18246 -0.03607 C -0.18888 -0.04463 -0.19149 -0.04925 -0.2 -0.05295 C -0.20763 -0.05966 -0.21441 -0.06729 -0.22222 -0.07399 C -0.22343 -0.07515 -0.22413 -0.07723 -0.22534 -0.07838 C -0.22673 -0.07954 -0.22847 -0.07954 -0.23003 -0.08046 C -0.23854 -0.08601 -0.24652 -0.09341 -0.25555 -0.09734 C -0.26632 -0.10729 -0.26128 -0.10428 -0.26979 -0.10798 C -0.28229 -0.11908 -0.30347 -0.11723 -0.31736 -0.11838 C -0.33611 -0.12301 -0.35208 -0.12208 -0.37135 -0.1207 C -0.3927 -0.1133 -0.37968 -0.11653 -0.41111 -0.11422 C -0.43611 -0.11607 -0.43159 -0.1133 -0.446 -0.11838 C -0.45017 -0.11977 -0.45451 -0.12116 -0.45868 -0.12278 C -0.46197 -0.12393 -0.46822 -0.12694 -0.46822 -0.12694 C -0.48177 -0.13896 -0.49774 -0.1459 -0.51423 -0.1459 L -0.50781 -0.15861 " pathEditMode="relative" ptsTypes="fffffffffffffffffffffffAA">
                                      <p:cBhvr>
                                        <p:cTn id="35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5E-6 6.35838E-6 C -0.01129 0.02012 -0.02865 0.02822 -0.04445 0.04001 C -0.06823 0.05781 -0.09462 0.07099 -0.12066 0.08232 C -0.12813 0.08556 -0.13646 0.08371 -0.14445 0.0844 C -0.15973 0.08301 -0.17119 0.08093 -0.18577 0.07816 C -0.19341 0.07145 -0.21702 0.06845 -0.22848 0.06544 C -0.26181 0.06613 -0.29514 0.06567 -0.32848 0.06752 C -0.34254 0.06822 -0.35417 0.08001 -0.36667 0.08648 C -0.37188 0.08902 -0.38247 0.09296 -0.38247 0.09296 C -0.39497 0.10498 -0.41233 0.10544 -0.42691 0.11191 C -0.42917 0.11191 -0.51858 0.11677 -0.54445 0.10567 C -0.5481 0.10059 -0.54653 0.10267 -0.54914 0.0992 " pathEditMode="relative" ptsTypes="fffffffffffA">
                                      <p:cBhvr>
                                        <p:cTn id="37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6 5.78035E-7 C -0.01128 0.00763 -0.01718 0.02173 -0.0269 0.03168 C -0.02899 0.03376 -0.03142 0.03561 -0.03333 0.03815 C -0.03472 0.04 -0.03506 0.04254 -0.03645 0.04439 C -0.04097 0.0504 -0.04097 0.04624 -0.04444 0.05295 C -0.04565 0.05549 -0.046 0.05896 -0.04756 0.06127 C -0.04878 0.06312 -0.05086 0.06381 -0.05225 0.06543 C -0.06666 0.08231 -0.06666 0.0904 -0.08559 0.09734 C -0.09635 0.10659 -0.11163 0.10636 -0.12378 0.11214 C -0.13229 0.11144 -0.14062 0.11098 -0.14913 0.10983 C -0.15225 0.10936 -0.15555 0.10867 -0.15868 0.10775 C -0.16197 0.10659 -0.16822 0.10358 -0.16822 0.10358 C -0.16979 0.1022 -0.17118 0.10058 -0.17291 0.09942 C -0.17447 0.0985 -0.17638 0.0985 -0.17777 0.09734 C -0.17899 0.09618 -0.17968 0.0941 -0.1809 0.09295 C -0.18524 0.08855 -0.19305 0.08046 -0.19843 0.07815 C -0.20937 0.06844 -0.20468 0.0726 -0.21267 0.06543 C -0.21579 0.06266 -0.23368 0.05873 -0.23958 0.05711 C -0.2552 0.05757 -0.31545 0.0474 -0.34114 0.06983 C -0.35434 0.08139 -0.36458 0.0904 -0.37934 0.09734 C -0.38506 0.10012 -0.39097 0.10104 -0.3967 0.10358 C -0.39826 0.10428 -0.40156 0.10566 -0.40156 0.10566 C -0.41111 0.10497 -0.42065 0.10543 -0.43003 0.10358 C -0.43298 0.10289 -0.43645 0.09503 -0.43645 0.09503 " pathEditMode="relative" ptsTypes="fffffffffffffffffffffffA">
                                      <p:cBhvr>
                                        <p:cTn id="39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1.6185E-6 C -0.00798 0.01618 -0.0151 0.02867 -0.02534 0.04231 C -0.03246 0.05179 -0.02395 0.0467 -0.03333 0.05063 C -0.03767 0.05433 -0.04288 0.0585 -0.04757 0.06127 C -0.05069 0.06312 -0.05711 0.06543 -0.05711 0.06543 C -0.07239 0.06428 -0.08073 0.06497 -0.09357 0.05919 C -0.09514 0.05711 -0.0967 0.05457 -0.09843 0.05272 C -0.09982 0.0511 -0.10173 0.05017 -0.10312 0.04855 C -0.1059 0.04532 -0.10746 0.03954 -0.11111 0.03792 C -0.11632 0.03561 -0.1217 0.03399 -0.12691 0.03168 C -0.14496 0.03283 -0.15208 0.02983 -0.1651 0.03792 " pathEditMode="relative" ptsTypes="ffffffffffA">
                                      <p:cBhvr>
                                        <p:cTn id="41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61111E-6 -4.04624E-6 C 0.00503 -0.02034 0.00434 -0.0474 -0.00469 -0.06543 C -0.00678 -0.07699 -0.01337 -0.08901 -0.02223 -0.09294 C -0.0349 -0.10427 -0.04671 -0.10728 -0.06181 -0.10982 C -0.07657 -0.10913 -0.0915 -0.10728 -0.10626 -0.10774 C -0.11476 -0.10797 -0.12344 -0.1089 -0.13178 -0.1119 C -0.13542 -0.11329 -0.14132 -0.12046 -0.14132 -0.12046 C -0.14914 -0.13595 -0.13924 -0.11792 -0.14914 -0.13109 C -0.15139 -0.1341 -0.15591 -0.14566 -0.15712 -0.14797 C -0.15921 -0.1519 -0.16459 -0.15953 -0.16667 -0.16485 C -0.17014 -0.1741 -0.17188 -0.18381 -0.17622 -0.19237 C -0.17969 -0.21133 -0.18316 -0.23075 -0.18733 -0.24948 C -0.19185 -0.26936 -0.20678 -0.29826 -0.21737 -0.31283 C -0.2198 -0.31607 -0.22379 -0.3156 -0.22691 -0.31699 C -0.23403 -0.32 -0.24028 -0.32439 -0.24757 -0.32763 C -0.25157 -0.32924 -0.25573 -0.32994 -0.25869 -0.33387 " pathEditMode="relative" ptsTypes="fffffffffffffffA">
                                      <p:cBhvr>
                                        <p:cTn id="43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  <p:bldP spid="11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572152"/>
            <a:ext cx="6943250" cy="785757"/>
            <a:chOff x="0" y="3572152"/>
            <a:chExt cx="6943250" cy="785757"/>
          </a:xfrm>
        </p:grpSpPr>
        <p:sp>
          <p:nvSpPr>
            <p:cNvPr id="69" name="Retângulo 68"/>
            <p:cNvSpPr/>
            <p:nvPr/>
          </p:nvSpPr>
          <p:spPr>
            <a:xfrm>
              <a:off x="0" y="3572152"/>
              <a:ext cx="6943250" cy="785757"/>
            </a:xfrm>
            <a:prstGeom prst="rect">
              <a:avLst/>
            </a:prstGeom>
            <a:solidFill>
              <a:srgbClr val="B7C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328677" y="3641865"/>
              <a:ext cx="66145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pt-BR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formação de profissionais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0" y="2526238"/>
            <a:ext cx="5619750" cy="785757"/>
            <a:chOff x="0" y="2526238"/>
            <a:chExt cx="5619750" cy="785757"/>
          </a:xfrm>
        </p:grpSpPr>
        <p:sp>
          <p:nvSpPr>
            <p:cNvPr id="2" name="Retângulo 1"/>
            <p:cNvSpPr/>
            <p:nvPr/>
          </p:nvSpPr>
          <p:spPr>
            <a:xfrm>
              <a:off x="0" y="2526238"/>
              <a:ext cx="5619750" cy="785757"/>
            </a:xfrm>
            <a:prstGeom prst="rect">
              <a:avLst/>
            </a:prstGeom>
            <a:solidFill>
              <a:srgbClr val="968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215516" y="2595951"/>
              <a:ext cx="54042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pt-BR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governança e gestão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0" y="4618066"/>
            <a:ext cx="7791450" cy="785757"/>
            <a:chOff x="0" y="4618066"/>
            <a:chExt cx="7791450" cy="785757"/>
          </a:xfrm>
        </p:grpSpPr>
        <p:sp>
          <p:nvSpPr>
            <p:cNvPr id="70" name="Retângulo 69"/>
            <p:cNvSpPr/>
            <p:nvPr/>
          </p:nvSpPr>
          <p:spPr>
            <a:xfrm>
              <a:off x="0" y="4618066"/>
              <a:ext cx="7791450" cy="785757"/>
            </a:xfrm>
            <a:prstGeom prst="rect">
              <a:avLst/>
            </a:prstGeom>
            <a:solidFill>
              <a:srgbClr val="DFE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1646204" y="4687779"/>
              <a:ext cx="61452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pt-BR" sz="4000" b="1" dirty="0" smtClean="0">
                  <a:solidFill>
                    <a:srgbClr val="968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mobilização comunitária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0" y="5663980"/>
            <a:ext cx="8629650" cy="785757"/>
            <a:chOff x="0" y="5663980"/>
            <a:chExt cx="8629650" cy="785757"/>
          </a:xfrm>
        </p:grpSpPr>
        <p:sp>
          <p:nvSpPr>
            <p:cNvPr id="71" name="Retângulo 70"/>
            <p:cNvSpPr/>
            <p:nvPr/>
          </p:nvSpPr>
          <p:spPr>
            <a:xfrm>
              <a:off x="0" y="5663980"/>
              <a:ext cx="8629650" cy="785757"/>
            </a:xfrm>
            <a:prstGeom prst="rect">
              <a:avLst/>
            </a:prstGeom>
            <a:solidFill>
              <a:srgbClr val="F4F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5888286" y="5733693"/>
              <a:ext cx="27413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pt-BR" sz="4000" b="1" dirty="0" smtClean="0">
                  <a:solidFill>
                    <a:srgbClr val="968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avaliação</a:t>
              </a:r>
            </a:p>
          </p:txBody>
        </p:sp>
      </p:grpSp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42393"/>
          <a:stretch/>
        </p:blipFill>
        <p:spPr>
          <a:xfrm rot="10800000" flipH="1">
            <a:off x="3851920" y="-30155"/>
            <a:ext cx="5292080" cy="197533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CaixaDeTexto 1"/>
          <p:cNvSpPr txBox="1">
            <a:spLocks noChangeArrowheads="1"/>
          </p:cNvSpPr>
          <p:nvPr/>
        </p:nvSpPr>
        <p:spPr bwMode="auto">
          <a:xfrm>
            <a:off x="6631919" y="228115"/>
            <a:ext cx="22365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eixos de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470422" y="101330"/>
            <a:ext cx="405870" cy="405870"/>
          </a:xfrm>
          <a:prstGeom prst="rect">
            <a:avLst/>
          </a:prstGeom>
          <a:solidFill>
            <a:srgbClr val="00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Retângulo 44"/>
          <p:cNvSpPr/>
          <p:nvPr/>
        </p:nvSpPr>
        <p:spPr>
          <a:xfrm>
            <a:off x="9949849" y="101330"/>
            <a:ext cx="405870" cy="405870"/>
          </a:xfrm>
          <a:prstGeom prst="rect">
            <a:avLst/>
          </a:prstGeom>
          <a:solidFill>
            <a:srgbClr val="00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tângulo 45"/>
          <p:cNvSpPr/>
          <p:nvPr/>
        </p:nvSpPr>
        <p:spPr>
          <a:xfrm>
            <a:off x="10429277" y="101330"/>
            <a:ext cx="405870" cy="405870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9470422" y="612719"/>
            <a:ext cx="405870" cy="405870"/>
          </a:xfrm>
          <a:prstGeom prst="rect">
            <a:avLst/>
          </a:prstGeom>
          <a:solidFill>
            <a:srgbClr val="95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/>
          <p:cNvSpPr/>
          <p:nvPr/>
        </p:nvSpPr>
        <p:spPr>
          <a:xfrm>
            <a:off x="10908704" y="101330"/>
            <a:ext cx="405870" cy="40587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Retângulo 48"/>
          <p:cNvSpPr/>
          <p:nvPr/>
        </p:nvSpPr>
        <p:spPr>
          <a:xfrm>
            <a:off x="9949849" y="612719"/>
            <a:ext cx="405870" cy="405870"/>
          </a:xfrm>
          <a:prstGeom prst="rect">
            <a:avLst/>
          </a:prstGeom>
          <a:solidFill>
            <a:srgbClr val="BB2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Retângulo 50"/>
          <p:cNvSpPr/>
          <p:nvPr/>
        </p:nvSpPr>
        <p:spPr>
          <a:xfrm>
            <a:off x="10429277" y="612719"/>
            <a:ext cx="405870" cy="405870"/>
          </a:xfrm>
          <a:prstGeom prst="rect">
            <a:avLst/>
          </a:prstGeom>
          <a:solidFill>
            <a:srgbClr val="E46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10908704" y="612719"/>
            <a:ext cx="405870" cy="405870"/>
          </a:xfrm>
          <a:prstGeom prst="rect">
            <a:avLst/>
          </a:prstGeom>
          <a:solidFill>
            <a:srgbClr val="EB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Retângulo 57"/>
          <p:cNvSpPr/>
          <p:nvPr/>
        </p:nvSpPr>
        <p:spPr>
          <a:xfrm>
            <a:off x="9470422" y="1156070"/>
            <a:ext cx="405870" cy="405870"/>
          </a:xfrm>
          <a:prstGeom prst="rect">
            <a:avLst/>
          </a:prstGeom>
          <a:solidFill>
            <a:srgbClr val="96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Retângulo 58"/>
          <p:cNvSpPr/>
          <p:nvPr/>
        </p:nvSpPr>
        <p:spPr>
          <a:xfrm>
            <a:off x="9949849" y="1156070"/>
            <a:ext cx="405870" cy="405870"/>
          </a:xfrm>
          <a:prstGeom prst="rect">
            <a:avLst/>
          </a:prstGeom>
          <a:solidFill>
            <a:srgbClr val="B7C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Retângulo 59"/>
          <p:cNvSpPr/>
          <p:nvPr/>
        </p:nvSpPr>
        <p:spPr>
          <a:xfrm>
            <a:off x="9470422" y="1699421"/>
            <a:ext cx="405870" cy="4058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" name="Retângulo 60"/>
          <p:cNvSpPr/>
          <p:nvPr/>
        </p:nvSpPr>
        <p:spPr>
          <a:xfrm>
            <a:off x="10429277" y="1156070"/>
            <a:ext cx="405870" cy="405870"/>
          </a:xfrm>
          <a:prstGeom prst="rect">
            <a:avLst/>
          </a:prstGeom>
          <a:solidFill>
            <a:srgbClr val="DFE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Retângulo 61"/>
          <p:cNvSpPr/>
          <p:nvPr/>
        </p:nvSpPr>
        <p:spPr>
          <a:xfrm>
            <a:off x="10908704" y="1156070"/>
            <a:ext cx="405870" cy="405870"/>
          </a:xfrm>
          <a:prstGeom prst="rect">
            <a:avLst/>
          </a:prstGeom>
          <a:solidFill>
            <a:srgbClr val="F4F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3" name="Retângulo 62"/>
          <p:cNvSpPr/>
          <p:nvPr/>
        </p:nvSpPr>
        <p:spPr>
          <a:xfrm>
            <a:off x="9949849" y="1699421"/>
            <a:ext cx="405870" cy="40587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4" name="Retângulo 63"/>
          <p:cNvSpPr/>
          <p:nvPr/>
        </p:nvSpPr>
        <p:spPr>
          <a:xfrm>
            <a:off x="10429277" y="1706957"/>
            <a:ext cx="405870" cy="40587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5" name="Retângulo 64"/>
          <p:cNvSpPr/>
          <p:nvPr/>
        </p:nvSpPr>
        <p:spPr>
          <a:xfrm>
            <a:off x="10908704" y="1700808"/>
            <a:ext cx="405870" cy="40587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2" name="Retângulo de cantos arredondados 71"/>
          <p:cNvSpPr/>
          <p:nvPr/>
        </p:nvSpPr>
        <p:spPr>
          <a:xfrm>
            <a:off x="-781050" y="234348"/>
            <a:ext cx="4497644" cy="1379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3" name="Imagem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8" b="64788"/>
          <a:stretch/>
        </p:blipFill>
        <p:spPr>
          <a:xfrm>
            <a:off x="44946" y="95250"/>
            <a:ext cx="3202515" cy="160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sato\Desktop\FMS\S11_Dj-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1" r="32917"/>
          <a:stretch/>
        </p:blipFill>
        <p:spPr bwMode="auto">
          <a:xfrm>
            <a:off x="0" y="5219700"/>
            <a:ext cx="613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 hidden="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 b="65369"/>
          <a:stretch/>
        </p:blipFill>
        <p:spPr>
          <a:xfrm>
            <a:off x="0" y="1108075"/>
            <a:ext cx="9144000" cy="20828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/>
          <a:stretch/>
        </p:blipFill>
        <p:spPr>
          <a:xfrm>
            <a:off x="4838330" y="0"/>
            <a:ext cx="500404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b="6944"/>
          <a:stretch/>
        </p:blipFill>
        <p:spPr>
          <a:xfrm>
            <a:off x="6108624" y="0"/>
            <a:ext cx="3733753" cy="6381750"/>
          </a:xfrm>
          <a:prstGeom prst="rect">
            <a:avLst/>
          </a:prstGeom>
        </p:spPr>
      </p:pic>
      <p:pic>
        <p:nvPicPr>
          <p:cNvPr id="23" name="Imagem 22" hidden="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271478" y="1801934"/>
            <a:ext cx="4444538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00"/>
              </a:spcAft>
            </a:pPr>
            <a:r>
              <a:rPr lang="pt-BR" sz="4100" dirty="0" smtClean="0">
                <a:solidFill>
                  <a:srgbClr val="004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de formação </a:t>
            </a:r>
          </a:p>
        </p:txBody>
      </p:sp>
      <p:pic>
        <p:nvPicPr>
          <p:cNvPr id="1027" name="Picture 3" descr="C:\Users\bsato\Desktop\FMS\S11_Dj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4" r="69972"/>
          <a:stretch/>
        </p:blipFill>
        <p:spPr bwMode="auto">
          <a:xfrm>
            <a:off x="1" y="4000500"/>
            <a:ext cx="2743200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309576" y="2636912"/>
            <a:ext cx="4528754" cy="1250740"/>
            <a:chOff x="309576" y="2636912"/>
            <a:chExt cx="4528754" cy="1250740"/>
          </a:xfrm>
        </p:grpSpPr>
        <p:sp>
          <p:nvSpPr>
            <p:cNvPr id="10" name="Retângulo 9"/>
            <p:cNvSpPr/>
            <p:nvPr/>
          </p:nvSpPr>
          <p:spPr>
            <a:xfrm>
              <a:off x="309576" y="2636912"/>
              <a:ext cx="4528754" cy="382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pt-BR" sz="2220" dirty="0" smtClean="0">
                  <a:solidFill>
                    <a:srgbClr val="5858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oficinas de formação </a:t>
              </a:r>
              <a:r>
                <a:rPr lang="pt-BR" sz="2220" dirty="0" err="1" smtClean="0">
                  <a:solidFill>
                    <a:srgbClr val="5858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intersetoriais</a:t>
              </a:r>
              <a:endParaRPr lang="pt-BR" sz="222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Conector reto 10"/>
            <p:cNvCxnSpPr/>
            <p:nvPr/>
          </p:nvCxnSpPr>
          <p:spPr>
            <a:xfrm flipV="1">
              <a:off x="395536" y="3019645"/>
              <a:ext cx="4320480" cy="3911"/>
            </a:xfrm>
            <a:prstGeom prst="line">
              <a:avLst/>
            </a:prstGeom>
            <a:ln>
              <a:solidFill>
                <a:srgbClr val="38383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 15"/>
            <p:cNvSpPr/>
            <p:nvPr/>
          </p:nvSpPr>
          <p:spPr>
            <a:xfrm>
              <a:off x="323528" y="3068960"/>
              <a:ext cx="4248472" cy="38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pt-BR" sz="2220" dirty="0" smtClean="0">
                  <a:solidFill>
                    <a:srgbClr val="5858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reedições para a rede</a:t>
              </a:r>
              <a:endParaRPr lang="pt-BR" sz="222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395536" y="3455604"/>
              <a:ext cx="4320480" cy="0"/>
            </a:xfrm>
            <a:prstGeom prst="line">
              <a:avLst/>
            </a:prstGeom>
            <a:ln>
              <a:solidFill>
                <a:srgbClr val="38383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ângulo 17"/>
            <p:cNvSpPr/>
            <p:nvPr/>
          </p:nvSpPr>
          <p:spPr>
            <a:xfrm>
              <a:off x="323528" y="3501008"/>
              <a:ext cx="4248472" cy="38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pt-BR" sz="2220" dirty="0" smtClean="0">
                  <a:solidFill>
                    <a:srgbClr val="5858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supervisões em serviço</a:t>
              </a:r>
              <a:endParaRPr lang="pt-BR" sz="222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203199" y="4653136"/>
            <a:ext cx="25400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pré-natal e puerpério</a:t>
            </a:r>
          </a:p>
          <a:p>
            <a:r>
              <a:rPr lang="pt-BR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humanização do parto</a:t>
            </a:r>
          </a:p>
          <a:p>
            <a:r>
              <a:rPr lang="pt-BR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puericultura</a:t>
            </a:r>
          </a:p>
          <a:p>
            <a:r>
              <a:rPr lang="pt-BR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espaços lúdicos</a:t>
            </a:r>
          </a:p>
          <a:p>
            <a:r>
              <a:rPr lang="pt-BR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famílias </a:t>
            </a:r>
          </a:p>
          <a:p>
            <a:r>
              <a:rPr lang="pt-BR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infantil</a:t>
            </a:r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-740106" y="-150414"/>
            <a:ext cx="4497644" cy="1600230"/>
            <a:chOff x="-781050" y="0"/>
            <a:chExt cx="4497644" cy="1600230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-781050" y="139098"/>
              <a:ext cx="4497644" cy="1379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48" b="64788"/>
            <a:stretch/>
          </p:blipFill>
          <p:spPr>
            <a:xfrm>
              <a:off x="44946" y="0"/>
              <a:ext cx="3202515" cy="160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49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46000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018 -0.1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1" b="14949"/>
          <a:stretch/>
        </p:blipFill>
        <p:spPr>
          <a:xfrm>
            <a:off x="0" y="2159154"/>
            <a:ext cx="9144000" cy="256599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355975" y="2415798"/>
            <a:ext cx="4619349" cy="16045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mobilização comunitária (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do bebê)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368552" y="1002060"/>
            <a:ext cx="3731840" cy="116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pt-BR" sz="4100" dirty="0" smtClean="0">
                <a:solidFill>
                  <a:srgbClr val="B91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de mobilização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461507" y="3144320"/>
            <a:ext cx="4167588" cy="795295"/>
            <a:chOff x="4461507" y="2803121"/>
            <a:chExt cx="4167588" cy="795295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4461507" y="3598416"/>
              <a:ext cx="41675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4461507" y="3236669"/>
              <a:ext cx="41675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4461507" y="2803121"/>
              <a:ext cx="41675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66800"/>
          <a:stretch/>
        </p:blipFill>
        <p:spPr>
          <a:xfrm>
            <a:off x="1979712" y="4581128"/>
            <a:ext cx="7164288" cy="227687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9" r="52362"/>
          <a:stretch/>
        </p:blipFill>
        <p:spPr>
          <a:xfrm>
            <a:off x="0" y="1130132"/>
            <a:ext cx="4355976" cy="5727867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-508103" y="-152612"/>
            <a:ext cx="4497644" cy="1600230"/>
            <a:chOff x="-781050" y="0"/>
            <a:chExt cx="4497644" cy="1600230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-781050" y="139098"/>
              <a:ext cx="4497644" cy="1379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Imagem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48" b="64788"/>
            <a:stretch/>
          </p:blipFill>
          <p:spPr>
            <a:xfrm>
              <a:off x="44946" y="0"/>
              <a:ext cx="3202515" cy="160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7746" r="11668" b="5871"/>
          <a:stretch/>
        </p:blipFill>
        <p:spPr>
          <a:xfrm>
            <a:off x="2284663" y="620688"/>
            <a:ext cx="6859337" cy="6624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0" r="41338"/>
          <a:stretch/>
        </p:blipFill>
        <p:spPr>
          <a:xfrm>
            <a:off x="0" y="3933056"/>
            <a:ext cx="5364088" cy="292494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86" b="70476"/>
          <a:stretch/>
        </p:blipFill>
        <p:spPr>
          <a:xfrm>
            <a:off x="0" y="0"/>
            <a:ext cx="6045594" cy="2204864"/>
          </a:xfrm>
          <a:prstGeom prst="rect">
            <a:avLst/>
          </a:prstGeom>
        </p:spPr>
      </p:pic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33118" y="5189"/>
            <a:ext cx="3057247" cy="132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de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53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endParaRPr lang="pt-BR" sz="5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337918" y="2079080"/>
            <a:ext cx="4132482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 </a:t>
            </a:r>
            <a:r>
              <a:rPr lang="pt-BR" sz="2400" b="1" dirty="0" smtClean="0">
                <a:solidFill>
                  <a:srgbClr val="004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tomadas de decisão</a:t>
            </a:r>
            <a:r>
              <a:rPr lang="pt-BR" sz="2400" dirty="0" smtClean="0">
                <a:solidFill>
                  <a:srgbClr val="004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4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o conhecimento </a:t>
            </a:r>
            <a:r>
              <a:rPr lang="pt-BR" sz="2400" dirty="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gerado a partir das experiências locais</a:t>
            </a:r>
            <a:endParaRPr lang="pt-BR" sz="240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5157192"/>
            <a:ext cx="3507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linha de base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monitoramento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avaliação de resultados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351435" y="-146843"/>
            <a:ext cx="4497644" cy="1600230"/>
            <a:chOff x="-781050" y="0"/>
            <a:chExt cx="4497644" cy="1600230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-781050" y="139098"/>
              <a:ext cx="4497644" cy="1379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48" b="64788"/>
            <a:stretch/>
          </p:blipFill>
          <p:spPr>
            <a:xfrm>
              <a:off x="44946" y="0"/>
              <a:ext cx="3202515" cy="160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68D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98ee8c-1884-4c21-a6b8-cf14843f5453">
      <Value>22</Value>
      <Value>6</Value>
    </TaxCatchAll>
    <Apresentador_x0020_Original xmlns="d1e62a50-7f68-4872-8c10-6f3f5b89d8e6">
      <UserInfo>
        <DisplayName>i:0#.f|membership|gabriela@fmcsv.org.br</DisplayName>
        <AccountId>20</AccountId>
        <AccountType/>
      </UserInfo>
      <UserInfo>
        <DisplayName>i:0#.f|membership|ely@fmcsv.org.br</DisplayName>
        <AccountId>19</AccountId>
        <AccountType/>
      </UserInfo>
    </Apresentador_x0020_Original>
    <Data_x0020_da_x0020_Apresentação_x0020_Original xmlns="d1e62a50-7f68-4872-8c10-6f3f5b89d8e6">2014-08-13T07:00:00+00:00</Data_x0020_da_x0020_Apresentação_x0020_Original>
    <Observações xmlns="d1e62a50-7f68-4872-8c10-6f3f5b89d8e6" xsi:nil="true"/>
    <g4eb1fbc6399441d87c8524e9b8172bc xmlns="d1e62a50-7f68-4872-8c10-6f3f5b89d8e6">
      <Terms xmlns="http://schemas.microsoft.com/office/infopath/2007/PartnerControls">
        <TermInfo xmlns="http://schemas.microsoft.com/office/infopath/2007/PartnerControls">
          <TermName xmlns="http://schemas.microsoft.com/office/infopath/2007/PartnerControls">Fundação Maria Cecília Souto Vidigal</TermName>
          <TermId xmlns="http://schemas.microsoft.com/office/infopath/2007/PartnerControls">f9fa944d-6b5b-44d9-84b9-6c630c5aa593</TermId>
        </TermInfo>
        <TermInfo xmlns="http://schemas.microsoft.com/office/infopath/2007/PartnerControls">
          <TermName xmlns="http://schemas.microsoft.com/office/infopath/2007/PartnerControls">Lingua: Portugues</TermName>
          <TermId xmlns="http://schemas.microsoft.com/office/infopath/2007/PartnerControls">4d69100d-4ce8-4279-84ca-b0882c466077</TermId>
        </TermInfo>
      </Terms>
    </g4eb1fbc6399441d87c8524e9b8172bc>
    <Nome_x0020_do_x0020_Evento_x0020_da_x0020_Apresentação_x0020_Original xmlns="d1e62a50-7f68-4872-8c10-6f3f5b89d8e6">Reunião de Apresentação do Projeto</Nome_x0020_do_x0020_Evento_x0020_da_x0020_Apresentação_x0020_Original>
    <Local_x0020_da_x0020_Apresentação_x0020_Original xmlns="d1e62a50-7f68-4872-8c10-6f3f5b89d8e6">CGR Votuporanga</Local_x0020_da_x0020_Apresentação_x0020_Original>
    <Autor_x0020_do_x0020_Documento xmlns="d1e62a50-7f68-4872-8c10-6f3f5b89d8e6">
      <UserInfo>
        <DisplayName>Sofia Faria</DisplayName>
        <AccountId>55</AccountId>
        <AccountType/>
      </UserInfo>
    </Autor_x0020_do_x0020_Documento>
    <Revisado_x0020_por_x0020_Comunicação xmlns="d1e62a50-7f68-4872-8c10-6f3f5b89d8e6">true</Revisado_x0020_por_x0020_Comunicação>
    <Data_x0020_de_x0020_Criação_x0020_do_x0020_Documento xmlns="d1e62a50-7f68-4872-8c10-6f3f5b89d8e6">2014-08-13T07:00:00+00:00</Data_x0020_de_x0020_Criação_x0020_do_x0020_Document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presentação" ma:contentTypeID="0x010100DFACF24959E44B498338E55B0688065C0007C53FEFF9BCAF4F9C27DA705CC1CB68" ma:contentTypeVersion="8" ma:contentTypeDescription="Crie uma nova apresentação." ma:contentTypeScope="" ma:versionID="84b4b9667fb8e955af5a4c16f1306d23">
  <xsd:schema xmlns:xsd="http://www.w3.org/2001/XMLSchema" xmlns:xs="http://www.w3.org/2001/XMLSchema" xmlns:p="http://schemas.microsoft.com/office/2006/metadata/properties" xmlns:ns2="d1e62a50-7f68-4872-8c10-6f3f5b89d8e6" xmlns:ns3="6598ee8c-1884-4c21-a6b8-cf14843f5453" targetNamespace="http://schemas.microsoft.com/office/2006/metadata/properties" ma:root="true" ma:fieldsID="a17ed98361633bd6a51619ecc6fa7785" ns2:_="" ns3:_="">
    <xsd:import namespace="d1e62a50-7f68-4872-8c10-6f3f5b89d8e6"/>
    <xsd:import namespace="6598ee8c-1884-4c21-a6b8-cf14843f5453"/>
    <xsd:element name="properties">
      <xsd:complexType>
        <xsd:sequence>
          <xsd:element name="documentManagement">
            <xsd:complexType>
              <xsd:all>
                <xsd:element ref="ns2:Autor_x0020_do_x0020_Documento"/>
                <xsd:element ref="ns2:Data_x0020_de_x0020_Criação_x0020_do_x0020_Documento"/>
                <xsd:element ref="ns2:Apresentador_x0020_Original"/>
                <xsd:element ref="ns2:Data_x0020_da_x0020_Apresentação_x0020_Original" minOccurs="0"/>
                <xsd:element ref="ns2:Local_x0020_da_x0020_Apresentação_x0020_Original" minOccurs="0"/>
                <xsd:element ref="ns2:Nome_x0020_do_x0020_Evento_x0020_da_x0020_Apresentação_x0020_Original" minOccurs="0"/>
                <xsd:element ref="ns2:Observações" minOccurs="0"/>
                <xsd:element ref="ns3:TaxCatchAll" minOccurs="0"/>
                <xsd:element ref="ns3:TaxCatchAllLabel" minOccurs="0"/>
                <xsd:element ref="ns2:g4eb1fbc6399441d87c8524e9b8172bc" minOccurs="0"/>
                <xsd:element ref="ns2:Revisado_x0020_por_x0020_Comunicaçã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62a50-7f68-4872-8c10-6f3f5b89d8e6" elementFormDefault="qualified">
    <xsd:import namespace="http://schemas.microsoft.com/office/2006/documentManagement/types"/>
    <xsd:import namespace="http://schemas.microsoft.com/office/infopath/2007/PartnerControls"/>
    <xsd:element name="Autor_x0020_do_x0020_Documento" ma:index="2" ma:displayName="Autor do Documento" ma:list="UserInfo" ma:SharePointGroup="0" ma:internalName="Autor_x0020_do_x0020_Documento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a_x0020_de_x0020_Criação_x0020_do_x0020_Documento" ma:index="3" ma:displayName="Data Criação" ma:default="[today]" ma:format="DateTime" ma:indexed="true" ma:internalName="Data_x0020_de_x0020_Cria_x00e7__x00e3_o_x0020_do_x0020_Documento">
      <xsd:simpleType>
        <xsd:restriction base="dms:DateTime"/>
      </xsd:simpleType>
    </xsd:element>
    <xsd:element name="Apresentador_x0020_Original" ma:index="5" ma:displayName="Apresentador Original" ma:list="UserInfo" ma:SharePointGroup="0" ma:internalName="Apresentador_x0020_Original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a_x0020_da_x0020_Apresentação_x0020_Original" ma:index="6" nillable="true" ma:displayName="Data Apresentação" ma:default="[today]" ma:format="DateOnly" ma:indexed="true" ma:internalName="Data_x0020_da_x0020_Apresenta_x00e7__x00e3_o_x0020_Original">
      <xsd:simpleType>
        <xsd:restriction base="dms:DateTime"/>
      </xsd:simpleType>
    </xsd:element>
    <xsd:element name="Local_x0020_da_x0020_Apresentação_x0020_Original" ma:index="7" nillable="true" ma:displayName="Local Apresentação" ma:internalName="Local_x0020_da_x0020_Apresenta_x00e7__x00e3_o_x0020_Original">
      <xsd:simpleType>
        <xsd:restriction base="dms:Text">
          <xsd:maxLength value="255"/>
        </xsd:restriction>
      </xsd:simpleType>
    </xsd:element>
    <xsd:element name="Nome_x0020_do_x0020_Evento_x0020_da_x0020_Apresentação_x0020_Original" ma:index="8" nillable="true" ma:displayName="Nome do Evento" ma:internalName="Nome_x0020_do_x0020_Evento_x0020_da_x0020_Apresenta_x00e7__x00e3_o_x0020_Original">
      <xsd:simpleType>
        <xsd:restriction base="dms:Text">
          <xsd:maxLength value="255"/>
        </xsd:restriction>
      </xsd:simpleType>
    </xsd:element>
    <xsd:element name="Observações" ma:index="9" nillable="true" ma:displayName="Observações" ma:internalName="Observa_x00e7__x00f5_es">
      <xsd:simpleType>
        <xsd:restriction base="dms:Note">
          <xsd:maxLength value="255"/>
        </xsd:restriction>
      </xsd:simpleType>
    </xsd:element>
    <xsd:element name="g4eb1fbc6399441d87c8524e9b8172bc" ma:index="17" ma:taxonomy="true" ma:internalName="g4eb1fbc6399441d87c8524e9b8172bc" ma:taxonomyFieldName="TAGs_x0020_da_x0020_Apresenta_x00e7__x00e3_o" ma:displayName="TAGs da Apresentação" ma:default="" ma:fieldId="{04eb1fbc-6399-441d-87c8-524e9b8172bc}" ma:taxonomyMulti="true" ma:sspId="a69699e4-c399-46db-964f-c5b92e596f88" ma:termSetId="237cc525-b3ae-4558-9b1c-e656b7d10d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visado_x0020_por_x0020_Comunicação" ma:index="19" nillable="true" ma:displayName="Revisado" ma:default="0" ma:internalName="Revisado_x0020_por_x0020_Comunica_x00e7__x00e3_o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8ee8c-1884-4c21-a6b8-cf14843f545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02c1612-e4e5-42a5-95b1-7b65f0d88302}" ma:internalName="TaxCatchAll" ma:showField="CatchAllData" ma:web="6598ee8c-1884-4c21-a6b8-cf14843f54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02c1612-e4e5-42a5-95b1-7b65f0d88302}" ma:internalName="TaxCatchAllLabel" ma:readOnly="true" ma:showField="CatchAllDataLabel" ma:web="6598ee8c-1884-4c21-a6b8-cf14843f54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Tipo de Conteúdo"/>
        <xsd:element ref="dc:title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3A87D9-E4FF-4826-ABEB-08D707A915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8F6364-7E03-429E-A16C-CB14FB8A8CC8}">
  <ds:schemaRefs>
    <ds:schemaRef ds:uri="d1e62a50-7f68-4872-8c10-6f3f5b89d8e6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598ee8c-1884-4c21-a6b8-cf14843f5453"/>
  </ds:schemaRefs>
</ds:datastoreItem>
</file>

<file path=customXml/itemProps3.xml><?xml version="1.0" encoding="utf-8"?>
<ds:datastoreItem xmlns:ds="http://schemas.openxmlformats.org/officeDocument/2006/customXml" ds:itemID="{8E3A7F86-6BD3-493F-A188-0371F074F8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62a50-7f68-4872-8c10-6f3f5b89d8e6"/>
    <ds:schemaRef ds:uri="6598ee8c-1884-4c21-a6b8-cf14843f5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434</Words>
  <Application>Microsoft Office PowerPoint</Application>
  <PresentationFormat>Apresentação na tela (4:3)</PresentationFormat>
  <Paragraphs>126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CGR Votuporanga</dc:title>
  <dc:creator>Andre Correa</dc:creator>
  <cp:lastModifiedBy>A</cp:lastModifiedBy>
  <cp:revision>105</cp:revision>
  <dcterms:created xsi:type="dcterms:W3CDTF">2014-07-25T17:52:14Z</dcterms:created>
  <dcterms:modified xsi:type="dcterms:W3CDTF">2014-12-15T16:32:03Z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0x010100DFACF24959E44B498338E55B0688065C0007C53FEFF9BCAF4F9C27DA705CC1CB68</vt:lpwstr>
  </property>
  <property fmtid="{D5CDD505-2E9C-101B-9397-08002B2CF9AE}" pid="3" name="TAGs do Capítulo">
    <vt:lpwstr>7;#FMCSV|0a10f769-cccd-4d36-b3c0-11d7d63f14ec;#14;#Institucional|8e716501-b7fd-4dba-8e82-0ee3d5aafb9d;#8;#Lingua: PT|4c59d777-8ccf-420c-b375-ffc267144d79</vt:lpwstr>
  </property>
  <property fmtid="{D5CDD505-2E9C-101B-9397-08002B2CF9AE}" pid="4" name="TAGs da Apresentação">
    <vt:lpwstr>6;#Fundação Maria Cecília Souto Vidigal|f9fa944d-6b5b-44d9-84b9-6c630c5aa593;#22;#Lingua: Portugues|4d69100d-4ce8-4279-84ca-b0882c466077</vt:lpwstr>
  </property>
  <property fmtid="{D5CDD505-2E9C-101B-9397-08002B2CF9AE}" pid="5" name="WorkflowChangePath">
    <vt:lpwstr>74aff4d6-982b-41a6-a4d6-7c29ee342461,4;74aff4d6-982b-41a6-a4d6-7c29ee342461,17;74aff4d6-982b-41a6-a4d6-7c29ee342461,24;74aff4d6-982b-41a6-a4d6-7c29ee342461,27;74aff4d6-982b-41a6-a4d6-7c29ee342461,38;</vt:lpwstr>
  </property>
</Properties>
</file>