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327" r:id="rId3"/>
    <p:sldId id="329" r:id="rId4"/>
    <p:sldId id="328" r:id="rId5"/>
    <p:sldId id="330" r:id="rId6"/>
    <p:sldId id="287" r:id="rId7"/>
    <p:sldId id="321" r:id="rId8"/>
    <p:sldId id="288" r:id="rId9"/>
    <p:sldId id="331" r:id="rId10"/>
    <p:sldId id="320" r:id="rId11"/>
    <p:sldId id="324" r:id="rId12"/>
    <p:sldId id="319" r:id="rId13"/>
    <p:sldId id="322" r:id="rId14"/>
    <p:sldId id="325" r:id="rId15"/>
    <p:sldId id="332" r:id="rId16"/>
    <p:sldId id="333" r:id="rId17"/>
    <p:sldId id="326" r:id="rId18"/>
    <p:sldId id="275" r:id="rId19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66CCFF"/>
    <a:srgbClr val="9999FF"/>
    <a:srgbClr val="FF0000"/>
    <a:srgbClr val="FFFF00"/>
    <a:srgbClr val="FFFF99"/>
    <a:srgbClr val="FFFFCC"/>
    <a:srgbClr val="003399"/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04" y="8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3228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CD91F64-A6DD-4ECF-A405-01856257403A}" type="datetimeFigureOut">
              <a:rPr lang="pt-BR"/>
              <a:pPr>
                <a:defRPr/>
              </a:pPr>
              <a:t>15/12/2014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CEB4F07-FE38-46C5-B5E2-66BB2B5951A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56B8881-4F23-4AC8-93DA-290F4C30B73F}" type="datetimeFigureOut">
              <a:rPr lang="pt-BR"/>
              <a:pPr>
                <a:defRPr/>
              </a:pPr>
              <a:t>15/12/2014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E1A238D-2838-441E-B9AB-6531CDE56CC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BB2DB-12E8-4244-866A-6E5B08031799}" type="datetimeFigureOut">
              <a:rPr lang="pt-BR"/>
              <a:pPr>
                <a:defRPr/>
              </a:pPr>
              <a:t>15/12/2014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7CC12-963A-44F4-9E63-D6DCA8E9EAE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DAE529-D11A-4248-9C42-F6F07B38B545}" type="datetimeFigureOut">
              <a:rPr lang="pt-BR"/>
              <a:pPr>
                <a:defRPr/>
              </a:pPr>
              <a:t>15/12/2014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B07EF1-A37A-4B04-B8EB-E21467B062D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1B07C-E552-4BA5-B5D5-C47C0ECC5718}" type="datetimeFigureOut">
              <a:rPr lang="pt-BR"/>
              <a:pPr>
                <a:defRPr/>
              </a:pPr>
              <a:t>15/12/2014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51C1C1-7C72-404B-B9B3-5FB4BA72FB8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E7F044-4486-4DDB-ADD2-C881712C7FBB}" type="datetimeFigureOut">
              <a:rPr lang="pt-BR"/>
              <a:pPr>
                <a:defRPr/>
              </a:pPr>
              <a:t>15/12/2014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94F4C1-18A7-4ED4-91AD-410F84E01BD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067A95-B0CF-4F56-B25B-5543E62C1526}" type="datetimeFigureOut">
              <a:rPr lang="pt-BR"/>
              <a:pPr>
                <a:defRPr/>
              </a:pPr>
              <a:t>15/12/2014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9E511-FE97-4ED2-9524-0D01A5E5842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88C84D-CFE1-4E66-87F1-C4BB3CA8598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m 9" descr="fundo_ses_interna.jpg"/>
          <p:cNvPicPr>
            <a:picLocks noChangeAspect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8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B78904A-2321-4952-88F0-A8E1C084A21A}" type="datetimeFigureOut">
              <a:rPr lang="pt-BR"/>
              <a:pPr>
                <a:defRPr/>
              </a:pPr>
              <a:t>15/12/2014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B171979-BDA2-43C1-85E3-05836AFF921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3" r:id="rId2"/>
    <p:sldLayoutId id="2147483652" r:id="rId3"/>
    <p:sldLayoutId id="2147483651" r:id="rId4"/>
    <p:sldLayoutId id="2147483650" r:id="rId5"/>
    <p:sldLayoutId id="2147483655" r:id="rId6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pensador.uol.com.br/autor/paulo_freire/" TargetMode="Externa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pensador.uol.com.br/autor/paulo_freire/" TargetMode="Externa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pensador.uol.com.br/autor/paulo_freire/" TargetMode="Externa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pensador.uol.com.br/autor/paulo_freire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tângulo 4"/>
          <p:cNvSpPr>
            <a:spLocks noChangeArrowheads="1"/>
          </p:cNvSpPr>
          <p:nvPr/>
        </p:nvSpPr>
        <p:spPr bwMode="auto">
          <a:xfrm>
            <a:off x="2339975" y="2205038"/>
            <a:ext cx="6480175" cy="198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t-BR" sz="3600" b="1" dirty="0">
                <a:solidFill>
                  <a:schemeClr val="bg1"/>
                </a:solidFill>
              </a:rPr>
              <a:t>Título da Aula</a:t>
            </a:r>
          </a:p>
          <a:p>
            <a:pPr algn="r"/>
            <a:r>
              <a:rPr lang="pt-BR" sz="2400" dirty="0">
                <a:solidFill>
                  <a:schemeClr val="bg1"/>
                </a:solidFill>
              </a:rPr>
              <a:t>Subtítulo da aula (se existir)</a:t>
            </a:r>
          </a:p>
          <a:p>
            <a:pPr algn="r"/>
            <a:endParaRPr lang="pt-BR" sz="2400" dirty="0">
              <a:solidFill>
                <a:schemeClr val="bg1"/>
              </a:solidFill>
            </a:endParaRPr>
          </a:p>
          <a:p>
            <a:pPr algn="r"/>
            <a:r>
              <a:rPr lang="pt-BR" sz="2200" b="1" dirty="0">
                <a:solidFill>
                  <a:schemeClr val="bg1"/>
                </a:solidFill>
              </a:rPr>
              <a:t>Autor</a:t>
            </a:r>
          </a:p>
          <a:p>
            <a:pPr algn="r"/>
            <a:r>
              <a:rPr lang="pt-BR" sz="1700" dirty="0">
                <a:solidFill>
                  <a:schemeClr val="bg1"/>
                </a:solidFill>
              </a:rPr>
              <a:t>Cargo e títulos do autor  </a:t>
            </a:r>
            <a:r>
              <a:rPr lang="pt-BR" sz="1600" dirty="0">
                <a:solidFill>
                  <a:schemeClr val="bg1"/>
                </a:solidFill>
                <a:latin typeface="Calibri" pitchFamily="34" charset="0"/>
              </a:rPr>
              <a:t>•</a:t>
            </a:r>
            <a:r>
              <a:rPr lang="pt-BR" sz="1700" dirty="0">
                <a:solidFill>
                  <a:schemeClr val="bg1"/>
                </a:solidFill>
              </a:rPr>
              <a:t> Instituição</a:t>
            </a:r>
          </a:p>
        </p:txBody>
      </p:sp>
      <p:pic>
        <p:nvPicPr>
          <p:cNvPr id="10242" name="Imagem 3" descr="fundo_ses_01_ok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TextBox 1"/>
          <p:cNvSpPr txBox="1">
            <a:spLocks noChangeArrowheads="1"/>
          </p:cNvSpPr>
          <p:nvPr/>
        </p:nvSpPr>
        <p:spPr bwMode="auto">
          <a:xfrm>
            <a:off x="971550" y="2565400"/>
            <a:ext cx="7632700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t-BR" sz="4400" b="1" dirty="0">
              <a:solidFill>
                <a:srgbClr val="403152"/>
              </a:solidFill>
              <a:latin typeface="Calibri" pitchFamily="34" charset="0"/>
            </a:endParaRPr>
          </a:p>
          <a:p>
            <a:endParaRPr lang="pt-BR" sz="3600" b="1" dirty="0">
              <a:solidFill>
                <a:srgbClr val="403152"/>
              </a:solidFill>
              <a:latin typeface="Calibri" pitchFamily="34" charset="0"/>
            </a:endParaRPr>
          </a:p>
          <a:p>
            <a:pPr algn="r"/>
            <a:r>
              <a:rPr lang="pt-BR" sz="3600" b="1" dirty="0" err="1">
                <a:solidFill>
                  <a:srgbClr val="403152"/>
                </a:solidFill>
                <a:latin typeface="Calibri" pitchFamily="34" charset="0"/>
              </a:rPr>
              <a:t>Rossana</a:t>
            </a:r>
            <a:r>
              <a:rPr lang="pt-BR" sz="3600" b="1" dirty="0">
                <a:solidFill>
                  <a:srgbClr val="403152"/>
                </a:solidFill>
                <a:latin typeface="Calibri" pitchFamily="34" charset="0"/>
              </a:rPr>
              <a:t> </a:t>
            </a:r>
            <a:r>
              <a:rPr lang="pt-BR" sz="3600" b="1" dirty="0" err="1">
                <a:solidFill>
                  <a:srgbClr val="403152"/>
                </a:solidFill>
                <a:latin typeface="Calibri" pitchFamily="34" charset="0"/>
              </a:rPr>
              <a:t>Pulcineli</a:t>
            </a:r>
            <a:r>
              <a:rPr lang="pt-BR" sz="3600" b="1" dirty="0">
                <a:solidFill>
                  <a:srgbClr val="403152"/>
                </a:solidFill>
                <a:latin typeface="Calibri" pitchFamily="34" charset="0"/>
              </a:rPr>
              <a:t> Viera </a:t>
            </a:r>
            <a:r>
              <a:rPr lang="pt-BR" sz="3600" b="1" dirty="0" smtClean="0">
                <a:solidFill>
                  <a:srgbClr val="403152"/>
                </a:solidFill>
                <a:latin typeface="Calibri" pitchFamily="34" charset="0"/>
              </a:rPr>
              <a:t>Francisco</a:t>
            </a:r>
          </a:p>
          <a:p>
            <a:pPr algn="r"/>
            <a:r>
              <a:rPr lang="pt-BR" sz="2000" b="1" dirty="0" smtClean="0">
                <a:solidFill>
                  <a:srgbClr val="403152"/>
                </a:solidFill>
                <a:latin typeface="Calibri" pitchFamily="34" charset="0"/>
              </a:rPr>
              <a:t>Prof. Associada do Depto de Obstetrícia e Ginecologia da FMUSP</a:t>
            </a:r>
            <a:endParaRPr lang="pt-BR" sz="2000" b="1" dirty="0">
              <a:solidFill>
                <a:srgbClr val="403152"/>
              </a:solidFill>
              <a:latin typeface="Calibri" pitchFamily="34" charset="0"/>
            </a:endParaRPr>
          </a:p>
          <a:p>
            <a:endParaRPr lang="pt-BR" sz="3600" b="1" dirty="0">
              <a:solidFill>
                <a:srgbClr val="403152"/>
              </a:solidFill>
              <a:latin typeface="Calibri" pitchFamily="34" charset="0"/>
            </a:endParaRPr>
          </a:p>
          <a:p>
            <a:endParaRPr lang="pt-BR" sz="3600" b="1" dirty="0">
              <a:solidFill>
                <a:srgbClr val="403152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4"/>
          <p:cNvSpPr txBox="1">
            <a:spLocks noChangeArrowheads="1"/>
          </p:cNvSpPr>
          <p:nvPr/>
        </p:nvSpPr>
        <p:spPr bwMode="auto">
          <a:xfrm>
            <a:off x="827088" y="2927350"/>
            <a:ext cx="7412037" cy="1006475"/>
          </a:xfrm>
          <a:prstGeom prst="rect">
            <a:avLst/>
          </a:prstGeom>
          <a:solidFill>
            <a:srgbClr val="CC99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6000" b="1" dirty="0">
                <a:latin typeface="Calibri" pitchFamily="34" charset="0"/>
              </a:rPr>
              <a:t>Educação à distância</a:t>
            </a: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431800" y="1277938"/>
            <a:ext cx="8712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BR" sz="5400" b="1" dirty="0">
                <a:solidFill>
                  <a:srgbClr val="990099"/>
                </a:solidFill>
              </a:rPr>
              <a:t>O tipo: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4"/>
          <p:cNvSpPr txBox="1">
            <a:spLocks noChangeArrowheads="1"/>
          </p:cNvSpPr>
          <p:nvPr/>
        </p:nvSpPr>
        <p:spPr bwMode="auto">
          <a:xfrm>
            <a:off x="900113" y="1268413"/>
            <a:ext cx="7412037" cy="823912"/>
          </a:xfrm>
          <a:prstGeom prst="rect">
            <a:avLst/>
          </a:prstGeom>
          <a:solidFill>
            <a:srgbClr val="9999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4800" b="1" dirty="0">
                <a:latin typeface="Calibri" pitchFamily="34" charset="0"/>
              </a:rPr>
              <a:t>Educação à distância???</a:t>
            </a: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2268538" y="3357563"/>
            <a:ext cx="42481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6000" dirty="0"/>
              <a:t>Tutoria</a:t>
            </a:r>
          </a:p>
          <a:p>
            <a:pPr algn="ctr"/>
            <a:r>
              <a:rPr lang="pt-BR" sz="6000" dirty="0"/>
              <a:t>Fórum</a:t>
            </a:r>
          </a:p>
        </p:txBody>
      </p:sp>
      <p:sp>
        <p:nvSpPr>
          <p:cNvPr id="58373" name="Rectangle 5"/>
          <p:cNvSpPr>
            <a:spLocks noChangeArrowheads="1"/>
          </p:cNvSpPr>
          <p:nvPr/>
        </p:nvSpPr>
        <p:spPr bwMode="auto">
          <a:xfrm>
            <a:off x="900113" y="1125538"/>
            <a:ext cx="7416800" cy="1871662"/>
          </a:xfrm>
          <a:prstGeom prst="rect">
            <a:avLst/>
          </a:prstGeom>
          <a:solidFill>
            <a:srgbClr val="66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pt-BR" sz="6600" dirty="0"/>
              <a:t>Interação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0" grpId="0" animBg="1"/>
      <p:bldP spid="58371" grpId="0"/>
      <p:bldP spid="5837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4"/>
          <p:cNvSpPr txBox="1">
            <a:spLocks noChangeArrowheads="1"/>
          </p:cNvSpPr>
          <p:nvPr/>
        </p:nvSpPr>
        <p:spPr bwMode="auto">
          <a:xfrm>
            <a:off x="827088" y="2708275"/>
            <a:ext cx="7412037" cy="1555750"/>
          </a:xfrm>
          <a:prstGeom prst="rect">
            <a:avLst/>
          </a:prstGeom>
          <a:solidFill>
            <a:srgbClr val="CC99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4800" b="1" dirty="0">
                <a:latin typeface="Calibri" pitchFamily="34" charset="0"/>
              </a:rPr>
              <a:t>Aprendizado baseado em situações reais</a:t>
            </a: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431800" y="1277938"/>
            <a:ext cx="8712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BR" sz="5400" b="1" dirty="0">
                <a:solidFill>
                  <a:srgbClr val="990099"/>
                </a:solidFill>
              </a:rPr>
              <a:t>A escolha: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4"/>
          <p:cNvSpPr txBox="1">
            <a:spLocks noChangeArrowheads="1"/>
          </p:cNvSpPr>
          <p:nvPr/>
        </p:nvSpPr>
        <p:spPr bwMode="auto">
          <a:xfrm>
            <a:off x="827088" y="1125538"/>
            <a:ext cx="7412037" cy="1555750"/>
          </a:xfrm>
          <a:prstGeom prst="rect">
            <a:avLst/>
          </a:prstGeom>
          <a:solidFill>
            <a:srgbClr val="CC99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4800" b="1" dirty="0">
                <a:latin typeface="Calibri" pitchFamily="34" charset="0"/>
              </a:rPr>
              <a:t>Aprendizado baseado em situações reais</a:t>
            </a: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431800" y="1277938"/>
            <a:ext cx="8712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pt-BR" sz="4000" b="1" dirty="0">
              <a:solidFill>
                <a:srgbClr val="990099"/>
              </a:solidFill>
            </a:endParaRPr>
          </a:p>
        </p:txBody>
      </p: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879475" y="3468688"/>
            <a:ext cx="7058025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pt-BR" sz="2800" dirty="0"/>
              <a:t>“Não basta saber ler que Eva viu a uva.</a:t>
            </a:r>
          </a:p>
          <a:p>
            <a:pPr algn="r"/>
            <a:r>
              <a:rPr lang="pt-BR" sz="2800" dirty="0"/>
              <a:t> É preciso compreender qual a posição que</a:t>
            </a:r>
          </a:p>
          <a:p>
            <a:pPr algn="r"/>
            <a:r>
              <a:rPr lang="pt-BR" sz="2800" dirty="0"/>
              <a:t> Eva ocupa no seu contexto social, </a:t>
            </a:r>
          </a:p>
          <a:p>
            <a:pPr algn="r"/>
            <a:r>
              <a:rPr lang="pt-BR" sz="2800" dirty="0"/>
              <a:t>quem trabalha para produzir a uva e</a:t>
            </a:r>
          </a:p>
          <a:p>
            <a:pPr algn="r"/>
            <a:r>
              <a:rPr lang="pt-BR" sz="2800" dirty="0"/>
              <a:t> quem lucra com esse trabalho.”</a:t>
            </a:r>
            <a:endParaRPr lang="pt-BR" sz="2800" i="1" dirty="0">
              <a:hlinkClick r:id="rId2"/>
            </a:endParaRPr>
          </a:p>
          <a:p>
            <a:pPr algn="r"/>
            <a:r>
              <a:rPr lang="pt-BR" sz="2800" i="1" dirty="0">
                <a:hlinkClick r:id="rId2"/>
              </a:rPr>
              <a:t>Paulo Freire</a:t>
            </a:r>
            <a:r>
              <a:rPr lang="pt-BR" sz="28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4"/>
          <p:cNvSpPr txBox="1">
            <a:spLocks noChangeArrowheads="1"/>
          </p:cNvSpPr>
          <p:nvPr/>
        </p:nvSpPr>
        <p:spPr bwMode="auto">
          <a:xfrm>
            <a:off x="900113" y="1268413"/>
            <a:ext cx="7412037" cy="823912"/>
          </a:xfrm>
          <a:prstGeom prst="rect">
            <a:avLst/>
          </a:prstGeom>
          <a:solidFill>
            <a:srgbClr val="CC99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4800" b="1" dirty="0" smtClean="0">
                <a:latin typeface="Calibri" pitchFamily="34" charset="0"/>
              </a:rPr>
              <a:t>Síntese</a:t>
            </a:r>
            <a:endParaRPr lang="pt-BR" sz="4800" b="1" dirty="0">
              <a:latin typeface="Calibri" pitchFamily="34" charset="0"/>
            </a:endParaRPr>
          </a:p>
        </p:txBody>
      </p:sp>
      <p:sp>
        <p:nvSpPr>
          <p:cNvPr id="18434" name="Text Box 3"/>
          <p:cNvSpPr txBox="1">
            <a:spLocks noChangeArrowheads="1"/>
          </p:cNvSpPr>
          <p:nvPr/>
        </p:nvSpPr>
        <p:spPr bwMode="auto">
          <a:xfrm>
            <a:off x="971550" y="2997200"/>
            <a:ext cx="6696075" cy="295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3200" dirty="0"/>
              <a:t>Ensinar não é transferir conhecimento,</a:t>
            </a:r>
          </a:p>
          <a:p>
            <a:r>
              <a:rPr lang="pt-BR" sz="3200" dirty="0"/>
              <a:t>mas criar as possibilidades </a:t>
            </a:r>
          </a:p>
          <a:p>
            <a:r>
              <a:rPr lang="pt-BR" sz="3200" dirty="0"/>
              <a:t>para a sua própria produção</a:t>
            </a:r>
          </a:p>
          <a:p>
            <a:r>
              <a:rPr lang="pt-BR" sz="3200" dirty="0"/>
              <a:t>ou a sua construção.</a:t>
            </a:r>
            <a:endParaRPr lang="pt-BR" sz="3200" i="1" dirty="0">
              <a:hlinkClick r:id="rId2"/>
            </a:endParaRPr>
          </a:p>
          <a:p>
            <a:pPr algn="r"/>
            <a:r>
              <a:rPr lang="pt-BR" sz="2800" i="1" dirty="0">
                <a:hlinkClick r:id="rId2"/>
              </a:rPr>
              <a:t>Paulo Freire</a:t>
            </a:r>
            <a:r>
              <a:rPr lang="pt-BR" sz="28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4"/>
          <p:cNvSpPr txBox="1">
            <a:spLocks noChangeArrowheads="1"/>
          </p:cNvSpPr>
          <p:nvPr/>
        </p:nvSpPr>
        <p:spPr bwMode="auto">
          <a:xfrm>
            <a:off x="900113" y="1268413"/>
            <a:ext cx="7412037" cy="823912"/>
          </a:xfrm>
          <a:prstGeom prst="rect">
            <a:avLst/>
          </a:prstGeom>
          <a:solidFill>
            <a:srgbClr val="CC99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4800" b="1" dirty="0" smtClean="0">
                <a:latin typeface="Calibri" pitchFamily="34" charset="0"/>
              </a:rPr>
              <a:t>Desafios</a:t>
            </a:r>
            <a:endParaRPr lang="pt-BR" sz="4800" b="1" dirty="0">
              <a:latin typeface="Calibri" pitchFamily="34" charset="0"/>
            </a:endParaRPr>
          </a:p>
        </p:txBody>
      </p:sp>
      <p:sp>
        <p:nvSpPr>
          <p:cNvPr id="18434" name="Text Box 3"/>
          <p:cNvSpPr txBox="1">
            <a:spLocks noChangeArrowheads="1"/>
          </p:cNvSpPr>
          <p:nvPr/>
        </p:nvSpPr>
        <p:spPr bwMode="auto">
          <a:xfrm>
            <a:off x="755576" y="2348880"/>
            <a:ext cx="8136904" cy="390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sz="2800" dirty="0" smtClean="0"/>
              <a:t>Atualização do material (constante)</a:t>
            </a:r>
          </a:p>
          <a:p>
            <a:pPr>
              <a:buFont typeface="Arial" pitchFamily="34" charset="0"/>
              <a:buChar char="•"/>
            </a:pPr>
            <a:r>
              <a:rPr lang="pt-BR" sz="2800" dirty="0" smtClean="0"/>
              <a:t>Disponibilização do conteúdo;</a:t>
            </a:r>
          </a:p>
          <a:p>
            <a:pPr>
              <a:buFont typeface="Arial" pitchFamily="34" charset="0"/>
              <a:buChar char="•"/>
            </a:pPr>
            <a:r>
              <a:rPr lang="pt-BR" sz="2800" dirty="0" smtClean="0"/>
              <a:t>Treinamento de grande número de pessoas</a:t>
            </a:r>
          </a:p>
          <a:p>
            <a:pPr>
              <a:buFont typeface="Arial" pitchFamily="34" charset="0"/>
              <a:buChar char="•"/>
            </a:pPr>
            <a:r>
              <a:rPr lang="pt-BR" sz="2800" dirty="0" smtClean="0"/>
              <a:t>Rotatividade das pessoas</a:t>
            </a:r>
          </a:p>
          <a:p>
            <a:pPr>
              <a:buFont typeface="Arial" pitchFamily="34" charset="0"/>
              <a:buChar char="•"/>
            </a:pPr>
            <a:r>
              <a:rPr lang="pt-BR" sz="2800" dirty="0" smtClean="0"/>
              <a:t>Acesso ao gestor</a:t>
            </a:r>
          </a:p>
          <a:p>
            <a:pPr>
              <a:buFont typeface="Arial" pitchFamily="34" charset="0"/>
              <a:buChar char="•"/>
            </a:pPr>
            <a:r>
              <a:rPr lang="pt-BR" sz="2800" dirty="0" smtClean="0"/>
              <a:t>Banco de ideias local e disponível</a:t>
            </a:r>
          </a:p>
          <a:p>
            <a:pPr>
              <a:buFont typeface="Arial" pitchFamily="34" charset="0"/>
              <a:buChar char="•"/>
            </a:pPr>
            <a:r>
              <a:rPr lang="pt-BR" sz="2800" dirty="0" smtClean="0"/>
              <a:t>Treinamento em comunicação</a:t>
            </a:r>
          </a:p>
          <a:p>
            <a:pPr>
              <a:buFont typeface="Arial" pitchFamily="34" charset="0"/>
              <a:buChar char="•"/>
            </a:pPr>
            <a:r>
              <a:rPr lang="pt-BR" sz="2800" dirty="0" smtClean="0"/>
              <a:t>Programas distintos </a:t>
            </a:r>
          </a:p>
          <a:p>
            <a:pPr>
              <a:buFont typeface="Arial" pitchFamily="34" charset="0"/>
              <a:buChar char="•"/>
            </a:pPr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4"/>
          <p:cNvSpPr txBox="1">
            <a:spLocks noChangeArrowheads="1"/>
          </p:cNvSpPr>
          <p:nvPr/>
        </p:nvSpPr>
        <p:spPr bwMode="auto">
          <a:xfrm>
            <a:off x="900113" y="1268413"/>
            <a:ext cx="7412037" cy="823912"/>
          </a:xfrm>
          <a:prstGeom prst="rect">
            <a:avLst/>
          </a:prstGeom>
          <a:solidFill>
            <a:srgbClr val="CC99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4800" b="1" dirty="0" smtClean="0">
                <a:latin typeface="Calibri" pitchFamily="34" charset="0"/>
              </a:rPr>
              <a:t>Desafios do nível secundário</a:t>
            </a:r>
            <a:endParaRPr lang="pt-BR" sz="4800" b="1" dirty="0">
              <a:latin typeface="Calibri" pitchFamily="34" charset="0"/>
            </a:endParaRPr>
          </a:p>
        </p:txBody>
      </p:sp>
      <p:sp>
        <p:nvSpPr>
          <p:cNvPr id="18434" name="Text Box 3"/>
          <p:cNvSpPr txBox="1">
            <a:spLocks noChangeArrowheads="1"/>
          </p:cNvSpPr>
          <p:nvPr/>
        </p:nvSpPr>
        <p:spPr bwMode="auto">
          <a:xfrm>
            <a:off x="755576" y="2348880"/>
            <a:ext cx="8136904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sz="2800" dirty="0" smtClean="0"/>
              <a:t> Assistência ao parto</a:t>
            </a:r>
          </a:p>
          <a:p>
            <a:pPr>
              <a:buFont typeface="Arial" pitchFamily="34" charset="0"/>
              <a:buChar char="•"/>
            </a:pPr>
            <a:endParaRPr lang="pt-BR" sz="2800" dirty="0" smtClean="0"/>
          </a:p>
          <a:p>
            <a:pPr>
              <a:buFont typeface="Arial" pitchFamily="34" charset="0"/>
              <a:buChar char="•"/>
            </a:pPr>
            <a:r>
              <a:rPr lang="pt-BR" sz="2800" dirty="0" smtClean="0"/>
              <a:t>Pré-natal:</a:t>
            </a:r>
          </a:p>
          <a:p>
            <a:r>
              <a:rPr lang="pt-BR" sz="2800" dirty="0" smtClean="0"/>
              <a:t>- Estrutura</a:t>
            </a:r>
          </a:p>
          <a:p>
            <a:r>
              <a:rPr lang="pt-BR" sz="2800" dirty="0" smtClean="0"/>
              <a:t>- Definição clara de competências</a:t>
            </a:r>
          </a:p>
          <a:p>
            <a:r>
              <a:rPr lang="pt-BR" sz="2800" dirty="0" smtClean="0"/>
              <a:t>- Capacitação</a:t>
            </a:r>
          </a:p>
          <a:p>
            <a:pPr>
              <a:buFont typeface="Arial" pitchFamily="34" charset="0"/>
              <a:buChar char="•"/>
            </a:pPr>
            <a:endParaRPr lang="pt-BR" sz="2800" dirty="0" smtClean="0"/>
          </a:p>
          <a:p>
            <a:pPr>
              <a:buFont typeface="Arial" pitchFamily="34" charset="0"/>
              <a:buChar char="•"/>
            </a:pPr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3"/>
          <p:cNvSpPr>
            <a:spLocks noGrp="1"/>
          </p:cNvSpPr>
          <p:nvPr>
            <p:ph type="body" idx="4294967295"/>
          </p:nvPr>
        </p:nvSpPr>
        <p:spPr>
          <a:xfrm>
            <a:off x="2987675" y="2924175"/>
            <a:ext cx="5832475" cy="25193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pt-BR" sz="3600" b="1" smtClean="0"/>
              <a:t>	“Quando se une a prática com a teoria tem-se a práxis, a ação criadora e modificadora da realidade.”</a:t>
            </a:r>
          </a:p>
          <a:p>
            <a:pPr algn="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pt-BR" sz="3600" i="1" smtClean="0">
                <a:hlinkClick r:id="rId2"/>
              </a:rPr>
              <a:t>Paulo Freire</a:t>
            </a:r>
          </a:p>
        </p:txBody>
      </p:sp>
      <p:pic>
        <p:nvPicPr>
          <p:cNvPr id="19458" name="Picture 5" descr="VCV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36613"/>
            <a:ext cx="3232150" cy="324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Imagem 2" descr="fundo_ses_02_ok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aixaDeTexto 2"/>
          <p:cNvSpPr txBox="1"/>
          <p:nvPr/>
        </p:nvSpPr>
        <p:spPr>
          <a:xfrm rot="18392975">
            <a:off x="4697842" y="4020858"/>
            <a:ext cx="24416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600" dirty="0" smtClean="0">
                <a:solidFill>
                  <a:srgbClr val="7030A0"/>
                </a:solidFill>
              </a:rPr>
              <a:t>Parturiente</a:t>
            </a:r>
            <a:endParaRPr lang="en-US" sz="3600" dirty="0">
              <a:solidFill>
                <a:srgbClr val="7030A0"/>
              </a:solidFill>
            </a:endParaRPr>
          </a:p>
        </p:txBody>
      </p:sp>
      <p:sp>
        <p:nvSpPr>
          <p:cNvPr id="6" name="Seta para a direita 5"/>
          <p:cNvSpPr/>
          <p:nvPr/>
        </p:nvSpPr>
        <p:spPr>
          <a:xfrm rot="17572133">
            <a:off x="6444208" y="2996952"/>
            <a:ext cx="504056" cy="360040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4"/>
          <p:cNvSpPr txBox="1">
            <a:spLocks noChangeArrowheads="1"/>
          </p:cNvSpPr>
          <p:nvPr/>
        </p:nvSpPr>
        <p:spPr bwMode="auto">
          <a:xfrm>
            <a:off x="827088" y="2927350"/>
            <a:ext cx="7412037" cy="1938992"/>
          </a:xfrm>
          <a:prstGeom prst="rect">
            <a:avLst/>
          </a:prstGeom>
          <a:solidFill>
            <a:srgbClr val="CC99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6000" b="1" dirty="0" smtClean="0">
                <a:latin typeface="Calibri" pitchFamily="34" charset="0"/>
              </a:rPr>
              <a:t>Assistência ao parto de risco habitual</a:t>
            </a:r>
            <a:endParaRPr lang="pt-BR" sz="6000" b="1" dirty="0">
              <a:latin typeface="Calibri" pitchFamily="34" charset="0"/>
            </a:endParaRP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431800" y="1277938"/>
            <a:ext cx="8712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BR" sz="5400" b="1" dirty="0" smtClean="0">
                <a:solidFill>
                  <a:srgbClr val="990099"/>
                </a:solidFill>
              </a:rPr>
              <a:t>Atenção secundária </a:t>
            </a:r>
            <a:endParaRPr lang="pt-BR" sz="5400" b="1" dirty="0">
              <a:solidFill>
                <a:srgbClr val="99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4"/>
          <p:cNvSpPr txBox="1">
            <a:spLocks noChangeArrowheads="1"/>
          </p:cNvSpPr>
          <p:nvPr/>
        </p:nvSpPr>
        <p:spPr bwMode="auto">
          <a:xfrm>
            <a:off x="539552" y="2927350"/>
            <a:ext cx="7920880" cy="2862322"/>
          </a:xfrm>
          <a:prstGeom prst="rect">
            <a:avLst/>
          </a:prstGeom>
          <a:solidFill>
            <a:srgbClr val="CC99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6000" b="1" dirty="0" smtClean="0">
                <a:latin typeface="Calibri" pitchFamily="34" charset="0"/>
              </a:rPr>
              <a:t>Não está prevista na linha de cuidado</a:t>
            </a:r>
          </a:p>
          <a:p>
            <a:pPr algn="ctr"/>
            <a:endParaRPr lang="pt-BR" sz="6000" b="1" dirty="0">
              <a:latin typeface="Calibri" pitchFamily="34" charset="0"/>
            </a:endParaRP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431800" y="1277938"/>
            <a:ext cx="8712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BR" sz="5400" b="1" dirty="0" smtClean="0">
                <a:solidFill>
                  <a:srgbClr val="990099"/>
                </a:solidFill>
              </a:rPr>
              <a:t>Assistência ao parto</a:t>
            </a:r>
            <a:endParaRPr lang="pt-BR" sz="5400" b="1" dirty="0">
              <a:solidFill>
                <a:srgbClr val="99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4"/>
          <p:cNvSpPr txBox="1">
            <a:spLocks noChangeArrowheads="1"/>
          </p:cNvSpPr>
          <p:nvPr/>
        </p:nvSpPr>
        <p:spPr bwMode="auto">
          <a:xfrm>
            <a:off x="539552" y="2636912"/>
            <a:ext cx="7920880" cy="2862322"/>
          </a:xfrm>
          <a:prstGeom prst="rect">
            <a:avLst/>
          </a:prstGeom>
          <a:solidFill>
            <a:srgbClr val="CC99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sz="6000" b="1" dirty="0" smtClean="0">
                <a:latin typeface="Calibri" pitchFamily="34" charset="0"/>
              </a:rPr>
              <a:t>Assistência pré-natal???</a:t>
            </a:r>
          </a:p>
          <a:p>
            <a:r>
              <a:rPr lang="pt-BR" sz="6000" b="1" dirty="0" smtClean="0">
                <a:latin typeface="Calibri" pitchFamily="34" charset="0"/>
              </a:rPr>
              <a:t>Onde?</a:t>
            </a:r>
          </a:p>
          <a:p>
            <a:r>
              <a:rPr lang="pt-BR" sz="6000" b="1" dirty="0" smtClean="0">
                <a:latin typeface="Calibri" pitchFamily="34" charset="0"/>
              </a:rPr>
              <a:t>Qual estrutura?</a:t>
            </a:r>
            <a:endParaRPr lang="pt-BR" sz="6000" b="1" dirty="0">
              <a:latin typeface="Calibri" pitchFamily="34" charset="0"/>
            </a:endParaRP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431800" y="1277938"/>
            <a:ext cx="8712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BR" sz="5400" b="1" dirty="0" smtClean="0">
                <a:solidFill>
                  <a:srgbClr val="990099"/>
                </a:solidFill>
              </a:rPr>
              <a:t>Atenção secundária </a:t>
            </a:r>
            <a:endParaRPr lang="pt-BR" sz="5400" b="1" dirty="0">
              <a:solidFill>
                <a:srgbClr val="99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4"/>
          <p:cNvSpPr txBox="1">
            <a:spLocks noChangeArrowheads="1"/>
          </p:cNvSpPr>
          <p:nvPr/>
        </p:nvSpPr>
        <p:spPr bwMode="auto">
          <a:xfrm>
            <a:off x="539552" y="2564905"/>
            <a:ext cx="7920880" cy="3785652"/>
          </a:xfrm>
          <a:prstGeom prst="rect">
            <a:avLst/>
          </a:prstGeom>
          <a:solidFill>
            <a:srgbClr val="CC99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6000" b="1" dirty="0" smtClean="0">
                <a:latin typeface="Calibri" pitchFamily="34" charset="0"/>
              </a:rPr>
              <a:t>Não fica claro o que é de atenção primária/secundária e terciária</a:t>
            </a:r>
            <a:endParaRPr lang="pt-BR" sz="6000" b="1" dirty="0">
              <a:latin typeface="Calibri" pitchFamily="34" charset="0"/>
            </a:endParaRP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431800" y="1277938"/>
            <a:ext cx="8712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BR" sz="5400" b="1" dirty="0" smtClean="0">
                <a:solidFill>
                  <a:srgbClr val="990099"/>
                </a:solidFill>
              </a:rPr>
              <a:t>Pré-natal</a:t>
            </a:r>
            <a:endParaRPr lang="pt-BR" sz="5400" b="1" dirty="0">
              <a:solidFill>
                <a:srgbClr val="99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2"/>
          <p:cNvSpPr>
            <a:spLocks noGrp="1" noChangeArrowheads="1"/>
          </p:cNvSpPr>
          <p:nvPr>
            <p:ph type="title"/>
          </p:nvPr>
        </p:nvSpPr>
        <p:spPr>
          <a:xfrm>
            <a:off x="431800" y="1277938"/>
            <a:ext cx="8712200" cy="1143000"/>
          </a:xfrm>
        </p:spPr>
        <p:txBody>
          <a:bodyPr/>
          <a:lstStyle/>
          <a:p>
            <a:pPr eaLnBrk="1" hangingPunct="1"/>
            <a:r>
              <a:rPr lang="pt-BR" sz="4000" b="1" dirty="0" smtClean="0">
                <a:solidFill>
                  <a:srgbClr val="990099"/>
                </a:solidFill>
                <a:latin typeface="Arial" charset="0"/>
                <a:cs typeface="Arial" charset="0"/>
              </a:rPr>
              <a:t>A Parceria</a:t>
            </a:r>
            <a:br>
              <a:rPr lang="pt-BR" sz="4000" b="1" dirty="0" smtClean="0">
                <a:solidFill>
                  <a:srgbClr val="990099"/>
                </a:solidFill>
                <a:latin typeface="Arial" charset="0"/>
                <a:cs typeface="Arial" charset="0"/>
              </a:rPr>
            </a:br>
            <a:endParaRPr lang="pt-BR" sz="4000" b="1" dirty="0" smtClean="0">
              <a:solidFill>
                <a:srgbClr val="990099"/>
              </a:solidFill>
              <a:latin typeface="Arial" charset="0"/>
              <a:cs typeface="Arial" charset="0"/>
            </a:endParaRPr>
          </a:p>
        </p:txBody>
      </p:sp>
      <p:pic>
        <p:nvPicPr>
          <p:cNvPr id="11266" name="Imagem 3" descr="fundo_ses_01_ok.jpg"/>
          <p:cNvPicPr>
            <a:picLocks noChangeAspect="1"/>
          </p:cNvPicPr>
          <p:nvPr/>
        </p:nvPicPr>
        <p:blipFill>
          <a:blip r:embed="rId2" cstate="print"/>
          <a:srcRect l="12206" t="84654" r="44479"/>
          <a:stretch>
            <a:fillRect/>
          </a:stretch>
        </p:blipFill>
        <p:spPr bwMode="auto">
          <a:xfrm>
            <a:off x="1908175" y="4221163"/>
            <a:ext cx="7235825" cy="192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Imagem 3" descr="fundo_ses_01_ok.jpg"/>
          <p:cNvPicPr>
            <a:picLocks noChangeAspect="1"/>
          </p:cNvPicPr>
          <p:nvPr/>
        </p:nvPicPr>
        <p:blipFill>
          <a:blip r:embed="rId2" cstate="print"/>
          <a:srcRect l="56302" t="82547" r="-9062" b="-6712"/>
          <a:stretch>
            <a:fillRect/>
          </a:stretch>
        </p:blipFill>
        <p:spPr bwMode="auto">
          <a:xfrm>
            <a:off x="539750" y="1831975"/>
            <a:ext cx="7056438" cy="2424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7236296" y="2708920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COSEMS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31800" y="1628775"/>
            <a:ext cx="8712200" cy="1143000"/>
          </a:xfrm>
        </p:spPr>
        <p:txBody>
          <a:bodyPr/>
          <a:lstStyle/>
          <a:p>
            <a:pPr eaLnBrk="1" hangingPunct="1"/>
            <a:r>
              <a:rPr lang="pt-BR" sz="4000" b="1" dirty="0" smtClean="0">
                <a:solidFill>
                  <a:srgbClr val="990099"/>
                </a:solidFill>
                <a:latin typeface="Arial" charset="0"/>
                <a:cs typeface="Arial" charset="0"/>
              </a:rPr>
              <a:t>A Parceria</a:t>
            </a:r>
            <a:br>
              <a:rPr lang="pt-BR" sz="4000" b="1" dirty="0" smtClean="0">
                <a:solidFill>
                  <a:srgbClr val="990099"/>
                </a:solidFill>
                <a:latin typeface="Arial" charset="0"/>
                <a:cs typeface="Arial" charset="0"/>
              </a:rPr>
            </a:br>
            <a:endParaRPr lang="pt-BR" sz="4000" b="1" dirty="0" smtClean="0">
              <a:solidFill>
                <a:srgbClr val="990099"/>
              </a:solidFill>
              <a:latin typeface="Arial" charset="0"/>
              <a:cs typeface="Arial" charset="0"/>
            </a:endParaRPr>
          </a:p>
        </p:txBody>
      </p:sp>
      <p:pic>
        <p:nvPicPr>
          <p:cNvPr id="12290" name="Imagem 3" descr="fundo_ses_01_ok.jpg"/>
          <p:cNvPicPr>
            <a:picLocks noChangeAspect="1"/>
          </p:cNvPicPr>
          <p:nvPr/>
        </p:nvPicPr>
        <p:blipFill>
          <a:blip r:embed="rId2" cstate="print"/>
          <a:srcRect t="78357"/>
          <a:stretch>
            <a:fillRect/>
          </a:stretch>
        </p:blipFill>
        <p:spPr bwMode="auto">
          <a:xfrm>
            <a:off x="0" y="5373688"/>
            <a:ext cx="9144000" cy="148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3254" name="Oval 6"/>
          <p:cNvSpPr>
            <a:spLocks noChangeArrowheads="1"/>
          </p:cNvSpPr>
          <p:nvPr/>
        </p:nvSpPr>
        <p:spPr bwMode="auto">
          <a:xfrm>
            <a:off x="323850" y="981075"/>
            <a:ext cx="2735263" cy="2016125"/>
          </a:xfrm>
          <a:prstGeom prst="ellipse">
            <a:avLst/>
          </a:prstGeom>
          <a:solidFill>
            <a:srgbClr val="9999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t-BR" sz="2800" b="1" dirty="0"/>
              <a:t>Atenção </a:t>
            </a:r>
          </a:p>
          <a:p>
            <a:pPr algn="ctr"/>
            <a:r>
              <a:rPr lang="pt-BR" sz="2800" b="1" dirty="0"/>
              <a:t>Primária</a:t>
            </a:r>
          </a:p>
        </p:txBody>
      </p:sp>
      <p:sp>
        <p:nvSpPr>
          <p:cNvPr id="53255" name="Oval 7"/>
          <p:cNvSpPr>
            <a:spLocks noChangeArrowheads="1"/>
          </p:cNvSpPr>
          <p:nvPr/>
        </p:nvSpPr>
        <p:spPr bwMode="auto">
          <a:xfrm>
            <a:off x="6229350" y="1052513"/>
            <a:ext cx="2663825" cy="2016125"/>
          </a:xfrm>
          <a:prstGeom prst="ellipse">
            <a:avLst/>
          </a:prstGeom>
          <a:solidFill>
            <a:srgbClr val="9999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t-BR" sz="2800" b="1" dirty="0"/>
              <a:t>Atenção </a:t>
            </a:r>
          </a:p>
          <a:p>
            <a:pPr algn="ctr"/>
            <a:r>
              <a:rPr lang="pt-BR" sz="2800" b="1" dirty="0"/>
              <a:t>Terciária</a:t>
            </a:r>
          </a:p>
        </p:txBody>
      </p:sp>
      <p:sp>
        <p:nvSpPr>
          <p:cNvPr id="53257" name="Text Box 9"/>
          <p:cNvSpPr txBox="1">
            <a:spLocks noChangeArrowheads="1"/>
          </p:cNvSpPr>
          <p:nvPr/>
        </p:nvSpPr>
        <p:spPr bwMode="auto">
          <a:xfrm>
            <a:off x="900113" y="2781300"/>
            <a:ext cx="7127875" cy="2652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800" dirty="0"/>
              <a:t>“Ninguém ignora tudo. </a:t>
            </a:r>
          </a:p>
          <a:p>
            <a:pPr algn="ctr"/>
            <a:r>
              <a:rPr lang="pt-BR" sz="2800" dirty="0"/>
              <a:t>Ninguém sabe tudo. </a:t>
            </a:r>
          </a:p>
          <a:p>
            <a:pPr algn="ctr"/>
            <a:r>
              <a:rPr lang="pt-BR" sz="2800" dirty="0"/>
              <a:t>Todos nós sabemos alguma coisa.</a:t>
            </a:r>
          </a:p>
          <a:p>
            <a:pPr algn="ctr"/>
            <a:r>
              <a:rPr lang="pt-BR" sz="2800" dirty="0"/>
              <a:t>Todos nós ignoramos alguma coisa.</a:t>
            </a:r>
          </a:p>
          <a:p>
            <a:pPr algn="ctr"/>
            <a:r>
              <a:rPr lang="pt-BR" sz="3200" b="1" dirty="0"/>
              <a:t>Por isso aprendemos sempre</a:t>
            </a:r>
            <a:r>
              <a:rPr lang="pt-BR" sz="2800" b="1" dirty="0"/>
              <a:t>.”</a:t>
            </a:r>
            <a:endParaRPr lang="pt-BR" sz="2800" b="1" i="1" dirty="0">
              <a:hlinkClick r:id="rId3"/>
            </a:endParaRPr>
          </a:p>
          <a:p>
            <a:pPr algn="ctr"/>
            <a:r>
              <a:rPr lang="pt-BR" sz="2400" i="1" dirty="0">
                <a:hlinkClick r:id="rId3"/>
              </a:rPr>
              <a:t>Paulo Freire</a:t>
            </a:r>
            <a:r>
              <a:rPr lang="pt-BR" sz="2400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3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3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4" grpId="0" animBg="1"/>
      <p:bldP spid="53255" grpId="0" animBg="1"/>
      <p:bldP spid="5325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4"/>
          <p:cNvSpPr txBox="1">
            <a:spLocks noChangeArrowheads="1"/>
          </p:cNvSpPr>
          <p:nvPr/>
        </p:nvSpPr>
        <p:spPr bwMode="auto">
          <a:xfrm>
            <a:off x="827088" y="2708275"/>
            <a:ext cx="7412037" cy="2287588"/>
          </a:xfrm>
          <a:prstGeom prst="rect">
            <a:avLst/>
          </a:prstGeom>
          <a:solidFill>
            <a:srgbClr val="CC99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4800" b="1" dirty="0">
                <a:latin typeface="Calibri" pitchFamily="34" charset="0"/>
              </a:rPr>
              <a:t>A qualidade da atenção à saúde da Gestante e </a:t>
            </a:r>
            <a:r>
              <a:rPr lang="pt-BR" sz="4800" b="1" dirty="0" err="1">
                <a:latin typeface="Calibri" pitchFamily="34" charset="0"/>
              </a:rPr>
              <a:t>Puérpera</a:t>
            </a:r>
            <a:endParaRPr lang="pt-BR" sz="4800" b="1" dirty="0">
              <a:latin typeface="Calibri" pitchFamily="34" charset="0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431800" y="1277938"/>
            <a:ext cx="8712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BR" sz="4000" b="1">
                <a:solidFill>
                  <a:srgbClr val="990099"/>
                </a:solidFill>
              </a:rPr>
              <a:t>A Motivação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4"/>
          <p:cNvSpPr txBox="1">
            <a:spLocks noChangeArrowheads="1"/>
          </p:cNvSpPr>
          <p:nvPr/>
        </p:nvSpPr>
        <p:spPr bwMode="auto">
          <a:xfrm>
            <a:off x="827088" y="2564904"/>
            <a:ext cx="7412037" cy="3477875"/>
          </a:xfrm>
          <a:prstGeom prst="rect">
            <a:avLst/>
          </a:prstGeom>
          <a:solidFill>
            <a:srgbClr val="CC99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sz="4400" b="1" dirty="0" smtClean="0">
                <a:latin typeface="Calibri" pitchFamily="34" charset="0"/>
              </a:rPr>
              <a:t>25 tutores</a:t>
            </a:r>
          </a:p>
          <a:p>
            <a:pPr>
              <a:buFont typeface="Arial" pitchFamily="34" charset="0"/>
              <a:buChar char="•"/>
            </a:pPr>
            <a:r>
              <a:rPr lang="pt-BR" sz="4400" b="1" dirty="0" smtClean="0">
                <a:latin typeface="Calibri" pitchFamily="34" charset="0"/>
              </a:rPr>
              <a:t>25 profissionais por grupo</a:t>
            </a:r>
          </a:p>
          <a:p>
            <a:pPr>
              <a:buFont typeface="Arial" pitchFamily="34" charset="0"/>
              <a:buChar char="•"/>
            </a:pPr>
            <a:r>
              <a:rPr lang="pt-BR" sz="4400" b="1" dirty="0" smtClean="0">
                <a:latin typeface="Calibri" pitchFamily="34" charset="0"/>
              </a:rPr>
              <a:t>Capacidade:625 profissionais</a:t>
            </a:r>
          </a:p>
          <a:p>
            <a:r>
              <a:rPr lang="pt-BR" sz="4400" b="1" dirty="0" smtClean="0">
                <a:latin typeface="Calibri" pitchFamily="34" charset="0"/>
              </a:rPr>
              <a:t>(médicos e enfermeiras)</a:t>
            </a:r>
          </a:p>
          <a:p>
            <a:pPr>
              <a:buFont typeface="Arial" pitchFamily="34" charset="0"/>
              <a:buChar char="•"/>
            </a:pPr>
            <a:r>
              <a:rPr lang="pt-BR" sz="4400" b="1" dirty="0" smtClean="0">
                <a:latin typeface="Calibri" pitchFamily="34" charset="0"/>
              </a:rPr>
              <a:t>Formados: ≈ 400 pessoas</a:t>
            </a:r>
            <a:endParaRPr lang="pt-BR" sz="4400" b="1" dirty="0">
              <a:latin typeface="Calibri" pitchFamily="34" charset="0"/>
            </a:endParaRP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431800" y="1277938"/>
            <a:ext cx="8712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BR" sz="5400" b="1" dirty="0" smtClean="0">
                <a:solidFill>
                  <a:srgbClr val="990099"/>
                </a:solidFill>
              </a:rPr>
              <a:t>Estrutura do curso:</a:t>
            </a:r>
            <a:endParaRPr lang="pt-BR" sz="5400" b="1" dirty="0">
              <a:solidFill>
                <a:srgbClr val="99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1054</TotalTime>
  <Words>290</Words>
  <Application>Microsoft Office PowerPoint</Application>
  <PresentationFormat>Apresentação na tela (4:3)</PresentationFormat>
  <Paragraphs>80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19" baseType="lpstr">
      <vt:lpstr>Tema do Office</vt:lpstr>
      <vt:lpstr>Slide 1</vt:lpstr>
      <vt:lpstr>Slide 2</vt:lpstr>
      <vt:lpstr>Slide 3</vt:lpstr>
      <vt:lpstr>Slide 4</vt:lpstr>
      <vt:lpstr>Slide 5</vt:lpstr>
      <vt:lpstr>A Parceria </vt:lpstr>
      <vt:lpstr>A Parceria 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Fabio</dc:creator>
  <cp:lastModifiedBy>Obstetricia</cp:lastModifiedBy>
  <cp:revision>83</cp:revision>
  <dcterms:created xsi:type="dcterms:W3CDTF">2012-04-04T14:23:42Z</dcterms:created>
  <dcterms:modified xsi:type="dcterms:W3CDTF">2014-12-15T17:09:23Z</dcterms:modified>
</cp:coreProperties>
</file>